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2918400" cy="21945600"/>
  <p:notesSz cx="7004050" cy="9290050"/>
  <p:defaultTextStyle>
    <a:defPPr>
      <a:defRPr lang="en-US"/>
    </a:defPPr>
    <a:lvl1pPr marL="0" algn="l" defTabSz="2343582" rtl="0" eaLnBrk="1" latinLnBrk="0" hangingPunct="1">
      <a:defRPr sz="4500" kern="1200">
        <a:solidFill>
          <a:schemeClr val="tx1"/>
        </a:solidFill>
        <a:latin typeface="+mn-lt"/>
        <a:ea typeface="+mn-ea"/>
        <a:cs typeface="+mn-cs"/>
      </a:defRPr>
    </a:lvl1pPr>
    <a:lvl2pPr marL="1171796" algn="l" defTabSz="2343582" rtl="0" eaLnBrk="1" latinLnBrk="0" hangingPunct="1">
      <a:defRPr sz="4500" kern="1200">
        <a:solidFill>
          <a:schemeClr val="tx1"/>
        </a:solidFill>
        <a:latin typeface="+mn-lt"/>
        <a:ea typeface="+mn-ea"/>
        <a:cs typeface="+mn-cs"/>
      </a:defRPr>
    </a:lvl2pPr>
    <a:lvl3pPr marL="2343582" algn="l" defTabSz="2343582" rtl="0" eaLnBrk="1" latinLnBrk="0" hangingPunct="1">
      <a:defRPr sz="4500" kern="1200">
        <a:solidFill>
          <a:schemeClr val="tx1"/>
        </a:solidFill>
        <a:latin typeface="+mn-lt"/>
        <a:ea typeface="+mn-ea"/>
        <a:cs typeface="+mn-cs"/>
      </a:defRPr>
    </a:lvl3pPr>
    <a:lvl4pPr marL="3515378" algn="l" defTabSz="2343582" rtl="0" eaLnBrk="1" latinLnBrk="0" hangingPunct="1">
      <a:defRPr sz="4500" kern="1200">
        <a:solidFill>
          <a:schemeClr val="tx1"/>
        </a:solidFill>
        <a:latin typeface="+mn-lt"/>
        <a:ea typeface="+mn-ea"/>
        <a:cs typeface="+mn-cs"/>
      </a:defRPr>
    </a:lvl4pPr>
    <a:lvl5pPr marL="4687164" algn="l" defTabSz="2343582" rtl="0" eaLnBrk="1" latinLnBrk="0" hangingPunct="1">
      <a:defRPr sz="4500" kern="1200">
        <a:solidFill>
          <a:schemeClr val="tx1"/>
        </a:solidFill>
        <a:latin typeface="+mn-lt"/>
        <a:ea typeface="+mn-ea"/>
        <a:cs typeface="+mn-cs"/>
      </a:defRPr>
    </a:lvl5pPr>
    <a:lvl6pPr marL="5858950" algn="l" defTabSz="2343582" rtl="0" eaLnBrk="1" latinLnBrk="0" hangingPunct="1">
      <a:defRPr sz="4500" kern="1200">
        <a:solidFill>
          <a:schemeClr val="tx1"/>
        </a:solidFill>
        <a:latin typeface="+mn-lt"/>
        <a:ea typeface="+mn-ea"/>
        <a:cs typeface="+mn-cs"/>
      </a:defRPr>
    </a:lvl6pPr>
    <a:lvl7pPr marL="7030736" algn="l" defTabSz="2343582" rtl="0" eaLnBrk="1" latinLnBrk="0" hangingPunct="1">
      <a:defRPr sz="4500" kern="1200">
        <a:solidFill>
          <a:schemeClr val="tx1"/>
        </a:solidFill>
        <a:latin typeface="+mn-lt"/>
        <a:ea typeface="+mn-ea"/>
        <a:cs typeface="+mn-cs"/>
      </a:defRPr>
    </a:lvl7pPr>
    <a:lvl8pPr marL="8202539" algn="l" defTabSz="2343582" rtl="0" eaLnBrk="1" latinLnBrk="0" hangingPunct="1">
      <a:defRPr sz="4500" kern="1200">
        <a:solidFill>
          <a:schemeClr val="tx1"/>
        </a:solidFill>
        <a:latin typeface="+mn-lt"/>
        <a:ea typeface="+mn-ea"/>
        <a:cs typeface="+mn-cs"/>
      </a:defRPr>
    </a:lvl8pPr>
    <a:lvl9pPr marL="9374328" algn="l" defTabSz="2343582" rtl="0" eaLnBrk="1" latinLnBrk="0" hangingPunct="1">
      <a:defRPr sz="45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74" autoAdjust="0"/>
    <p:restoredTop sz="98748" autoAdjust="0"/>
  </p:normalViewPr>
  <p:slideViewPr>
    <p:cSldViewPr>
      <p:cViewPr varScale="1">
        <p:scale>
          <a:sx n="34" d="100"/>
          <a:sy n="34" d="100"/>
        </p:scale>
        <p:origin x="-2096" y="-96"/>
      </p:cViewPr>
      <p:guideLst>
        <p:guide orient="horz" pos="6912"/>
        <p:guide pos="10368"/>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jpg>
</file>

<file path=ppt/media/image4.jpg>
</file>

<file path=ppt/media/image5.png>
</file>

<file path=ppt/media/image6.jp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5" name="Rectangle 14"/>
          <p:cNvSpPr/>
          <p:nvPr userDrawn="1"/>
        </p:nvSpPr>
        <p:spPr>
          <a:xfrm>
            <a:off x="32369760" y="0"/>
            <a:ext cx="548640" cy="219456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8825" tIns="24404" rIns="48825" bIns="24404" rtlCol="0" anchor="ctr"/>
          <a:lstStyle/>
          <a:p>
            <a:pPr algn="ctr"/>
            <a:endParaRPr lang="en-US" dirty="0"/>
          </a:p>
        </p:txBody>
      </p:sp>
      <p:sp>
        <p:nvSpPr>
          <p:cNvPr id="16" name="Rectangle 15"/>
          <p:cNvSpPr/>
          <p:nvPr userDrawn="1"/>
        </p:nvSpPr>
        <p:spPr>
          <a:xfrm>
            <a:off x="-4" y="0"/>
            <a:ext cx="548640" cy="219456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8825" tIns="24404" rIns="48825" bIns="24404" rtlCol="0" anchor="ctr"/>
          <a:lstStyle/>
          <a:p>
            <a:pPr algn="ctr"/>
            <a:endParaRPr lang="en-US" dirty="0"/>
          </a:p>
        </p:txBody>
      </p:sp>
      <p:sp>
        <p:nvSpPr>
          <p:cNvPr id="17" name="Rectangle 16"/>
          <p:cNvSpPr/>
          <p:nvPr userDrawn="1"/>
        </p:nvSpPr>
        <p:spPr>
          <a:xfrm>
            <a:off x="0" y="0"/>
            <a:ext cx="32918400" cy="2743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8825" tIns="24404" rIns="48825" bIns="24404" rtlCol="0" anchor="ctr"/>
          <a:lstStyle/>
          <a:p>
            <a:pPr algn="ctr"/>
            <a:endParaRPr lang="en-US" dirty="0"/>
          </a:p>
        </p:txBody>
      </p:sp>
      <p:sp>
        <p:nvSpPr>
          <p:cNvPr id="18" name="Rectangle 17"/>
          <p:cNvSpPr/>
          <p:nvPr userDrawn="1"/>
        </p:nvSpPr>
        <p:spPr>
          <a:xfrm>
            <a:off x="0" y="19202400"/>
            <a:ext cx="32918400" cy="27432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8825" tIns="24404" rIns="48825" bIns="24404" rtlCol="0" anchor="ctr"/>
          <a:lstStyle/>
          <a:p>
            <a:pPr algn="ctr"/>
            <a:endParaRPr lang="en-US" dirty="0"/>
          </a:p>
        </p:txBody>
      </p:sp>
      <p:pic>
        <p:nvPicPr>
          <p:cNvPr id="6" name="Picture 16" descr="PosterTemplateCopyright"/>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1371605" y="21717003"/>
            <a:ext cx="1970212" cy="146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Instructions"/>
          <p:cNvSpPr/>
          <p:nvPr userDrawn="1"/>
        </p:nvSpPr>
        <p:spPr>
          <a:xfrm>
            <a:off x="-7680960" y="0"/>
            <a:ext cx="7132320" cy="219456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2058" tIns="122058" rIns="122058" bIns="122058" rtlCol="0" anchor="t"/>
          <a:lstStyle>
            <a:defPPr>
              <a:defRPr lang="en-US"/>
            </a:defPPr>
            <a:lvl1pPr marL="0" algn="l" defTabSz="3686861" rtl="0" eaLnBrk="1" latinLnBrk="0" hangingPunct="1">
              <a:defRPr sz="7258" kern="1200">
                <a:solidFill>
                  <a:schemeClr val="lt1"/>
                </a:solidFill>
                <a:latin typeface="+mn-lt"/>
                <a:ea typeface="+mn-ea"/>
                <a:cs typeface="+mn-cs"/>
              </a:defRPr>
            </a:lvl1pPr>
            <a:lvl2pPr marL="1843430" algn="l" defTabSz="3686861" rtl="0" eaLnBrk="1" latinLnBrk="0" hangingPunct="1">
              <a:defRPr sz="7258" kern="1200">
                <a:solidFill>
                  <a:schemeClr val="lt1"/>
                </a:solidFill>
                <a:latin typeface="+mn-lt"/>
                <a:ea typeface="+mn-ea"/>
                <a:cs typeface="+mn-cs"/>
              </a:defRPr>
            </a:lvl2pPr>
            <a:lvl3pPr marL="3686861" algn="l" defTabSz="3686861" rtl="0" eaLnBrk="1" latinLnBrk="0" hangingPunct="1">
              <a:defRPr sz="7258" kern="1200">
                <a:solidFill>
                  <a:schemeClr val="lt1"/>
                </a:solidFill>
                <a:latin typeface="+mn-lt"/>
                <a:ea typeface="+mn-ea"/>
                <a:cs typeface="+mn-cs"/>
              </a:defRPr>
            </a:lvl3pPr>
            <a:lvl4pPr marL="5530291" algn="l" defTabSz="3686861" rtl="0" eaLnBrk="1" latinLnBrk="0" hangingPunct="1">
              <a:defRPr sz="7258" kern="1200">
                <a:solidFill>
                  <a:schemeClr val="lt1"/>
                </a:solidFill>
                <a:latin typeface="+mn-lt"/>
                <a:ea typeface="+mn-ea"/>
                <a:cs typeface="+mn-cs"/>
              </a:defRPr>
            </a:lvl4pPr>
            <a:lvl5pPr marL="7373722" algn="l" defTabSz="3686861" rtl="0" eaLnBrk="1" latinLnBrk="0" hangingPunct="1">
              <a:defRPr sz="7258" kern="1200">
                <a:solidFill>
                  <a:schemeClr val="lt1"/>
                </a:solidFill>
                <a:latin typeface="+mn-lt"/>
                <a:ea typeface="+mn-ea"/>
                <a:cs typeface="+mn-cs"/>
              </a:defRPr>
            </a:lvl5pPr>
            <a:lvl6pPr marL="9217152" algn="l" defTabSz="3686861" rtl="0" eaLnBrk="1" latinLnBrk="0" hangingPunct="1">
              <a:defRPr sz="7258" kern="1200">
                <a:solidFill>
                  <a:schemeClr val="lt1"/>
                </a:solidFill>
                <a:latin typeface="+mn-lt"/>
                <a:ea typeface="+mn-ea"/>
                <a:cs typeface="+mn-cs"/>
              </a:defRPr>
            </a:lvl6pPr>
            <a:lvl7pPr marL="11060582" algn="l" defTabSz="3686861" rtl="0" eaLnBrk="1" latinLnBrk="0" hangingPunct="1">
              <a:defRPr sz="7258" kern="1200">
                <a:solidFill>
                  <a:schemeClr val="lt1"/>
                </a:solidFill>
                <a:latin typeface="+mn-lt"/>
                <a:ea typeface="+mn-ea"/>
                <a:cs typeface="+mn-cs"/>
              </a:defRPr>
            </a:lvl7pPr>
            <a:lvl8pPr marL="12904013" algn="l" defTabSz="3686861" rtl="0" eaLnBrk="1" latinLnBrk="0" hangingPunct="1">
              <a:defRPr sz="7258" kern="1200">
                <a:solidFill>
                  <a:schemeClr val="lt1"/>
                </a:solidFill>
                <a:latin typeface="+mn-lt"/>
                <a:ea typeface="+mn-ea"/>
                <a:cs typeface="+mn-cs"/>
              </a:defRPr>
            </a:lvl8pPr>
            <a:lvl9pPr marL="14747443" algn="l" defTabSz="3686861" rtl="0" eaLnBrk="1" latinLnBrk="0" hangingPunct="1">
              <a:defRPr sz="7258" kern="1200">
                <a:solidFill>
                  <a:schemeClr val="lt1"/>
                </a:solidFill>
                <a:latin typeface="+mn-lt"/>
                <a:ea typeface="+mn-ea"/>
                <a:cs typeface="+mn-cs"/>
              </a:defRPr>
            </a:lvl9pPr>
          </a:lstStyle>
          <a:p>
            <a:pPr lvl="0">
              <a:spcBef>
                <a:spcPts val="0"/>
              </a:spcBef>
              <a:spcAft>
                <a:spcPts val="1286"/>
              </a:spcAft>
            </a:pPr>
            <a:r>
              <a:rPr lang="en-US" sz="4800" dirty="0" smtClean="0">
                <a:solidFill>
                  <a:srgbClr val="7F7F7F"/>
                </a:solidFill>
                <a:latin typeface="Calibri" pitchFamily="34" charset="0"/>
                <a:cs typeface="Calibri" panose="020F0502020204030204" pitchFamily="34" charset="0"/>
              </a:rPr>
              <a:t>Poster Print Size:</a:t>
            </a:r>
            <a:endParaRPr sz="4800" dirty="0">
              <a:solidFill>
                <a:srgbClr val="7F7F7F"/>
              </a:solidFill>
              <a:latin typeface="Calibri" pitchFamily="34" charset="0"/>
              <a:cs typeface="Calibri" panose="020F0502020204030204" pitchFamily="34" charset="0"/>
            </a:endParaRPr>
          </a:p>
          <a:p>
            <a:pPr lvl="0">
              <a:spcBef>
                <a:spcPts val="0"/>
              </a:spcBef>
              <a:spcAft>
                <a:spcPts val="1286"/>
              </a:spcAft>
            </a:pPr>
            <a:r>
              <a:rPr lang="en-US" sz="3400" dirty="0" smtClean="0">
                <a:solidFill>
                  <a:srgbClr val="7F7F7F"/>
                </a:solidFill>
                <a:latin typeface="Calibri" pitchFamily="34" charset="0"/>
                <a:cs typeface="Calibri" panose="020F0502020204030204" pitchFamily="34" charset="0"/>
              </a:rPr>
              <a:t>This poster template is 24” high by 36” wide. It can be used to print any poster with a 2:3 aspect ratio including 36x54 and 48x72.</a:t>
            </a:r>
          </a:p>
          <a:p>
            <a:pPr lvl="0">
              <a:spcBef>
                <a:spcPts val="0"/>
              </a:spcBef>
              <a:spcAft>
                <a:spcPts val="1286"/>
              </a:spcAft>
            </a:pPr>
            <a:r>
              <a:rPr lang="en-US" sz="4800" dirty="0" smtClean="0">
                <a:solidFill>
                  <a:srgbClr val="7F7F7F"/>
                </a:solidFill>
                <a:latin typeface="Calibri" pitchFamily="34" charset="0"/>
                <a:cs typeface="Calibri" panose="020F0502020204030204" pitchFamily="34" charset="0"/>
              </a:rPr>
              <a:t>Placeholders</a:t>
            </a:r>
            <a:r>
              <a:rPr sz="4800" dirty="0" smtClean="0">
                <a:solidFill>
                  <a:srgbClr val="7F7F7F"/>
                </a:solidFill>
                <a:latin typeface="Calibri" pitchFamily="34" charset="0"/>
                <a:cs typeface="Calibri" panose="020F0502020204030204" pitchFamily="34" charset="0"/>
              </a:rPr>
              <a:t>:</a:t>
            </a:r>
            <a:endParaRPr sz="4800" dirty="0">
              <a:solidFill>
                <a:srgbClr val="7F7F7F"/>
              </a:solidFill>
              <a:latin typeface="Calibri" pitchFamily="34" charset="0"/>
              <a:cs typeface="Calibri" panose="020F0502020204030204" pitchFamily="34" charset="0"/>
            </a:endParaRPr>
          </a:p>
          <a:p>
            <a:pPr lvl="0">
              <a:spcBef>
                <a:spcPts val="0"/>
              </a:spcBef>
              <a:spcAft>
                <a:spcPts val="1286"/>
              </a:spcAft>
            </a:pPr>
            <a:r>
              <a:rPr sz="3400" dirty="0">
                <a:solidFill>
                  <a:srgbClr val="7F7F7F"/>
                </a:solidFill>
                <a:latin typeface="Calibri" pitchFamily="34" charset="0"/>
                <a:cs typeface="Calibri" panose="020F0502020204030204" pitchFamily="34" charset="0"/>
              </a:rPr>
              <a:t>The </a:t>
            </a:r>
            <a:r>
              <a:rPr lang="en-US" sz="3400" dirty="0" smtClean="0">
                <a:solidFill>
                  <a:srgbClr val="7F7F7F"/>
                </a:solidFill>
                <a:latin typeface="Calibri" pitchFamily="34" charset="0"/>
                <a:cs typeface="Calibri" panose="020F0502020204030204" pitchFamily="34" charset="0"/>
              </a:rPr>
              <a:t>various elements included</a:t>
            </a:r>
            <a:r>
              <a:rPr sz="3400" dirty="0" smtClean="0">
                <a:solidFill>
                  <a:srgbClr val="7F7F7F"/>
                </a:solidFill>
                <a:latin typeface="Calibri" pitchFamily="34" charset="0"/>
                <a:cs typeface="Calibri" panose="020F0502020204030204" pitchFamily="34" charset="0"/>
              </a:rPr>
              <a:t> </a:t>
            </a:r>
            <a:r>
              <a:rPr sz="3400" dirty="0">
                <a:solidFill>
                  <a:srgbClr val="7F7F7F"/>
                </a:solidFill>
                <a:latin typeface="Calibri" pitchFamily="34" charset="0"/>
                <a:cs typeface="Calibri" panose="020F0502020204030204" pitchFamily="34" charset="0"/>
              </a:rPr>
              <a:t>in this </a:t>
            </a:r>
            <a:r>
              <a:rPr lang="en-US" sz="3400" dirty="0" smtClean="0">
                <a:solidFill>
                  <a:srgbClr val="7F7F7F"/>
                </a:solidFill>
                <a:latin typeface="Calibri" pitchFamily="34" charset="0"/>
                <a:cs typeface="Calibri" panose="020F0502020204030204" pitchFamily="34" charset="0"/>
              </a:rPr>
              <a:t>poster are ones</a:t>
            </a:r>
            <a:r>
              <a:rPr lang="en-US" sz="3400" baseline="0" dirty="0" smtClean="0">
                <a:solidFill>
                  <a:srgbClr val="7F7F7F"/>
                </a:solidFill>
                <a:latin typeface="Calibri" pitchFamily="34" charset="0"/>
                <a:cs typeface="Calibri" panose="020F0502020204030204" pitchFamily="34" charset="0"/>
              </a:rPr>
              <a:t> we often see in medical, research, and scientific posters.</a:t>
            </a:r>
            <a:r>
              <a:rPr sz="3400" dirty="0" smtClean="0">
                <a:solidFill>
                  <a:srgbClr val="7F7F7F"/>
                </a:solidFill>
                <a:latin typeface="Calibri" pitchFamily="34" charset="0"/>
                <a:cs typeface="Calibri" panose="020F0502020204030204" pitchFamily="34" charset="0"/>
              </a:rPr>
              <a:t> </a:t>
            </a:r>
            <a:r>
              <a:rPr lang="en-US" sz="3400" dirty="0" smtClean="0">
                <a:solidFill>
                  <a:srgbClr val="7F7F7F"/>
                </a:solidFill>
                <a:latin typeface="Calibri" pitchFamily="34" charset="0"/>
                <a:cs typeface="Calibri" panose="020F0502020204030204" pitchFamily="34" charset="0"/>
              </a:rPr>
              <a:t>Feel</a:t>
            </a:r>
            <a:r>
              <a:rPr lang="en-US" sz="3400" baseline="0" dirty="0" smtClean="0">
                <a:solidFill>
                  <a:srgbClr val="7F7F7F"/>
                </a:solidFill>
                <a:latin typeface="Calibri" pitchFamily="34" charset="0"/>
                <a:cs typeface="Calibri" panose="020F0502020204030204" pitchFamily="34" charset="0"/>
              </a:rPr>
              <a:t> free to edit, move,  add, and delete items, or change the layout to suit your needs. Always check with your conference organizer for specific requirements.</a:t>
            </a:r>
          </a:p>
          <a:p>
            <a:pPr lvl="0">
              <a:spcBef>
                <a:spcPts val="0"/>
              </a:spcBef>
              <a:spcAft>
                <a:spcPts val="1286"/>
              </a:spcAft>
            </a:pPr>
            <a:r>
              <a:rPr lang="en-US" sz="4800" dirty="0" smtClean="0">
                <a:solidFill>
                  <a:srgbClr val="7F7F7F"/>
                </a:solidFill>
                <a:latin typeface="Calibri" pitchFamily="34" charset="0"/>
                <a:cs typeface="Calibri" panose="020F0502020204030204" pitchFamily="34" charset="0"/>
              </a:rPr>
              <a:t>Image</a:t>
            </a:r>
            <a:r>
              <a:rPr lang="en-US" sz="4800" baseline="0" dirty="0" smtClean="0">
                <a:solidFill>
                  <a:srgbClr val="7F7F7F"/>
                </a:solidFill>
                <a:latin typeface="Calibri" pitchFamily="34" charset="0"/>
                <a:cs typeface="Calibri" panose="020F0502020204030204" pitchFamily="34" charset="0"/>
              </a:rPr>
              <a:t> Quality</a:t>
            </a:r>
            <a:r>
              <a:rPr lang="en-US" sz="4800" dirty="0" smtClean="0">
                <a:solidFill>
                  <a:srgbClr val="7F7F7F"/>
                </a:solidFill>
                <a:latin typeface="Calibri" pitchFamily="34" charset="0"/>
                <a:cs typeface="Calibri" panose="020F0502020204030204" pitchFamily="34" charset="0"/>
              </a:rPr>
              <a:t>:</a:t>
            </a:r>
          </a:p>
          <a:p>
            <a:pPr lvl="0">
              <a:spcBef>
                <a:spcPts val="0"/>
              </a:spcBef>
              <a:spcAft>
                <a:spcPts val="1286"/>
              </a:spcAft>
            </a:pPr>
            <a:r>
              <a:rPr lang="en-US" sz="3400" dirty="0" smtClean="0">
                <a:solidFill>
                  <a:srgbClr val="7F7F7F"/>
                </a:solidFill>
                <a:latin typeface="Calibri" pitchFamily="34" charset="0"/>
                <a:cs typeface="Calibri" panose="020F0502020204030204" pitchFamily="34" charset="0"/>
              </a:rPr>
              <a:t>You can place digital photos or logo art in your poster file by selecting the </a:t>
            </a:r>
            <a:r>
              <a:rPr lang="en-US" sz="3400" b="1" dirty="0" smtClean="0">
                <a:solidFill>
                  <a:srgbClr val="7F7F7F"/>
                </a:solidFill>
                <a:latin typeface="Calibri" pitchFamily="34" charset="0"/>
                <a:cs typeface="Calibri" panose="020F0502020204030204" pitchFamily="34" charset="0"/>
              </a:rPr>
              <a:t>Insert, Picture</a:t>
            </a:r>
            <a:r>
              <a:rPr lang="en-US" sz="3400" dirty="0" smtClean="0">
                <a:solidFill>
                  <a:srgbClr val="7F7F7F"/>
                </a:solidFill>
                <a:latin typeface="Calibri" pitchFamily="34" charset="0"/>
                <a:cs typeface="Calibri" panose="020F0502020204030204" pitchFamily="34" charset="0"/>
              </a:rPr>
              <a:t> command, or by using standard copy &amp; paste. For best results, all graphic elements should be at least </a:t>
            </a:r>
            <a:r>
              <a:rPr lang="en-US" sz="3400" b="1" dirty="0" smtClean="0">
                <a:solidFill>
                  <a:srgbClr val="7F7F7F"/>
                </a:solidFill>
                <a:latin typeface="Calibri" pitchFamily="34" charset="0"/>
                <a:cs typeface="Calibri" panose="020F0502020204030204" pitchFamily="34" charset="0"/>
              </a:rPr>
              <a:t>150-200 pixels per inch in their final printed size</a:t>
            </a:r>
            <a:r>
              <a:rPr lang="en-US" sz="3400" dirty="0" smtClean="0">
                <a:solidFill>
                  <a:srgbClr val="7F7F7F"/>
                </a:solidFill>
                <a:latin typeface="Calibri" pitchFamily="34" charset="0"/>
                <a:cs typeface="Calibri" panose="020F0502020204030204" pitchFamily="34" charset="0"/>
              </a:rPr>
              <a:t>. For instance, a 1600 x 1200 pixel</a:t>
            </a:r>
            <a:r>
              <a:rPr lang="en-US" sz="3400" baseline="0" dirty="0" smtClean="0">
                <a:solidFill>
                  <a:srgbClr val="7F7F7F"/>
                </a:solidFill>
                <a:latin typeface="Calibri" pitchFamily="34" charset="0"/>
                <a:cs typeface="Calibri" panose="020F0502020204030204" pitchFamily="34" charset="0"/>
              </a:rPr>
              <a:t> photo will usually look fine up to </a:t>
            </a:r>
            <a:r>
              <a:rPr lang="en-US" sz="3400" dirty="0" smtClean="0">
                <a:solidFill>
                  <a:srgbClr val="7F7F7F"/>
                </a:solidFill>
                <a:latin typeface="Calibri" pitchFamily="34" charset="0"/>
                <a:cs typeface="Calibri" panose="020F0502020204030204" pitchFamily="34" charset="0"/>
              </a:rPr>
              <a:t>8“-10” wide on your printed poster.</a:t>
            </a:r>
          </a:p>
          <a:p>
            <a:pPr lvl="0">
              <a:spcBef>
                <a:spcPts val="0"/>
              </a:spcBef>
              <a:spcAft>
                <a:spcPts val="1286"/>
              </a:spcAft>
            </a:pPr>
            <a:r>
              <a:rPr lang="en-US" sz="3400" dirty="0" smtClean="0">
                <a:solidFill>
                  <a:srgbClr val="7F7F7F"/>
                </a:solidFill>
                <a:latin typeface="Calibri" pitchFamily="34" charset="0"/>
                <a:cs typeface="Calibri" panose="020F0502020204030204" pitchFamily="34" charset="0"/>
              </a:rPr>
              <a:t>To preview the print quality of images, select a magnification of 100% when previewing your poster. This will give you a good idea of what it will look like in print. If you are laying out a large poster and using half-scale dimensions, be sure to preview your graphics at 200% to see them at their final printed size.</a:t>
            </a:r>
          </a:p>
          <a:p>
            <a:pPr lvl="0">
              <a:spcBef>
                <a:spcPts val="0"/>
              </a:spcBef>
              <a:spcAft>
                <a:spcPts val="1286"/>
              </a:spcAft>
            </a:pPr>
            <a:r>
              <a:rPr lang="en-US" sz="3400" dirty="0" smtClean="0">
                <a:solidFill>
                  <a:srgbClr val="7F7F7F"/>
                </a:solidFill>
                <a:latin typeface="Calibri" pitchFamily="34" charset="0"/>
                <a:cs typeface="Calibri" panose="020F0502020204030204" pitchFamily="34" charset="0"/>
              </a:rPr>
              <a:t>Please note that graphics from websites (such as the logo on your hospital's or university's home page) will only be 72dpi and not suitable for printing.</a:t>
            </a:r>
          </a:p>
          <a:p>
            <a:pPr lvl="0" algn="ctr">
              <a:spcBef>
                <a:spcPts val="0"/>
              </a:spcBef>
              <a:spcAft>
                <a:spcPts val="1286"/>
              </a:spcAft>
            </a:pPr>
            <a:r>
              <a:rPr lang="en-US" sz="2400" dirty="0" smtClean="0">
                <a:solidFill>
                  <a:srgbClr val="7F7F7F"/>
                </a:solidFill>
                <a:latin typeface="Calibri" pitchFamily="34" charset="0"/>
                <a:cs typeface="Calibri" panose="020F0502020204030204" pitchFamily="34" charset="0"/>
              </a:rPr>
              <a:t/>
            </a:r>
            <a:br>
              <a:rPr lang="en-US" sz="2400" dirty="0" smtClean="0">
                <a:solidFill>
                  <a:srgbClr val="7F7F7F"/>
                </a:solidFill>
                <a:latin typeface="Calibri" pitchFamily="34" charset="0"/>
                <a:cs typeface="Calibri" panose="020F0502020204030204" pitchFamily="34" charset="0"/>
              </a:rPr>
            </a:br>
            <a:r>
              <a:rPr lang="en-US" sz="2400" dirty="0" smtClean="0">
                <a:solidFill>
                  <a:srgbClr val="7F7F7F"/>
                </a:solidFill>
                <a:latin typeface="Calibri" pitchFamily="34" charset="0"/>
                <a:cs typeface="Calibri" panose="020F0502020204030204" pitchFamily="34" charset="0"/>
              </a:rPr>
              <a:t>[This sidebar area does not print.]</a:t>
            </a:r>
          </a:p>
        </p:txBody>
      </p:sp>
      <p:grpSp>
        <p:nvGrpSpPr>
          <p:cNvPr id="12" name="Group 11"/>
          <p:cNvGrpSpPr/>
          <p:nvPr userDrawn="1"/>
        </p:nvGrpSpPr>
        <p:grpSpPr>
          <a:xfrm>
            <a:off x="33467040" y="0"/>
            <a:ext cx="7132320" cy="21945600"/>
            <a:chOff x="33832800" y="0"/>
            <a:chExt cx="12801600" cy="43891200"/>
          </a:xfrm>
        </p:grpSpPr>
        <p:sp>
          <p:nvSpPr>
            <p:cNvPr id="13" name="Instructions"/>
            <p:cNvSpPr/>
            <p:nvPr userDrawn="1"/>
          </p:nvSpPr>
          <p:spPr>
            <a:xfrm>
              <a:off x="33832800" y="0"/>
              <a:ext cx="12801600" cy="438912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228600" rIns="228600" bIns="228600" rtlCol="0" anchor="t"/>
            <a:lstStyle>
              <a:defPPr>
                <a:defRPr lang="en-US"/>
              </a:defPPr>
              <a:lvl1pPr marL="0" algn="l" defTabSz="3686861" rtl="0" eaLnBrk="1" latinLnBrk="0" hangingPunct="1">
                <a:defRPr sz="7258" kern="1200">
                  <a:solidFill>
                    <a:schemeClr val="lt1"/>
                  </a:solidFill>
                  <a:latin typeface="+mn-lt"/>
                  <a:ea typeface="+mn-ea"/>
                  <a:cs typeface="+mn-cs"/>
                </a:defRPr>
              </a:lvl1pPr>
              <a:lvl2pPr marL="1843430" algn="l" defTabSz="3686861" rtl="0" eaLnBrk="1" latinLnBrk="0" hangingPunct="1">
                <a:defRPr sz="7258" kern="1200">
                  <a:solidFill>
                    <a:schemeClr val="lt1"/>
                  </a:solidFill>
                  <a:latin typeface="+mn-lt"/>
                  <a:ea typeface="+mn-ea"/>
                  <a:cs typeface="+mn-cs"/>
                </a:defRPr>
              </a:lvl2pPr>
              <a:lvl3pPr marL="3686861" algn="l" defTabSz="3686861" rtl="0" eaLnBrk="1" latinLnBrk="0" hangingPunct="1">
                <a:defRPr sz="7258" kern="1200">
                  <a:solidFill>
                    <a:schemeClr val="lt1"/>
                  </a:solidFill>
                  <a:latin typeface="+mn-lt"/>
                  <a:ea typeface="+mn-ea"/>
                  <a:cs typeface="+mn-cs"/>
                </a:defRPr>
              </a:lvl3pPr>
              <a:lvl4pPr marL="5530291" algn="l" defTabSz="3686861" rtl="0" eaLnBrk="1" latinLnBrk="0" hangingPunct="1">
                <a:defRPr sz="7258" kern="1200">
                  <a:solidFill>
                    <a:schemeClr val="lt1"/>
                  </a:solidFill>
                  <a:latin typeface="+mn-lt"/>
                  <a:ea typeface="+mn-ea"/>
                  <a:cs typeface="+mn-cs"/>
                </a:defRPr>
              </a:lvl4pPr>
              <a:lvl5pPr marL="7373722" algn="l" defTabSz="3686861" rtl="0" eaLnBrk="1" latinLnBrk="0" hangingPunct="1">
                <a:defRPr sz="7258" kern="1200">
                  <a:solidFill>
                    <a:schemeClr val="lt1"/>
                  </a:solidFill>
                  <a:latin typeface="+mn-lt"/>
                  <a:ea typeface="+mn-ea"/>
                  <a:cs typeface="+mn-cs"/>
                </a:defRPr>
              </a:lvl5pPr>
              <a:lvl6pPr marL="9217152" algn="l" defTabSz="3686861" rtl="0" eaLnBrk="1" latinLnBrk="0" hangingPunct="1">
                <a:defRPr sz="7258" kern="1200">
                  <a:solidFill>
                    <a:schemeClr val="lt1"/>
                  </a:solidFill>
                  <a:latin typeface="+mn-lt"/>
                  <a:ea typeface="+mn-ea"/>
                  <a:cs typeface="+mn-cs"/>
                </a:defRPr>
              </a:lvl6pPr>
              <a:lvl7pPr marL="11060582" algn="l" defTabSz="3686861" rtl="0" eaLnBrk="1" latinLnBrk="0" hangingPunct="1">
                <a:defRPr sz="7258" kern="1200">
                  <a:solidFill>
                    <a:schemeClr val="lt1"/>
                  </a:solidFill>
                  <a:latin typeface="+mn-lt"/>
                  <a:ea typeface="+mn-ea"/>
                  <a:cs typeface="+mn-cs"/>
                </a:defRPr>
              </a:lvl7pPr>
              <a:lvl8pPr marL="12904013" algn="l" defTabSz="3686861" rtl="0" eaLnBrk="1" latinLnBrk="0" hangingPunct="1">
                <a:defRPr sz="7258" kern="1200">
                  <a:solidFill>
                    <a:schemeClr val="lt1"/>
                  </a:solidFill>
                  <a:latin typeface="+mn-lt"/>
                  <a:ea typeface="+mn-ea"/>
                  <a:cs typeface="+mn-cs"/>
                </a:defRPr>
              </a:lvl8pPr>
              <a:lvl9pPr marL="14747443" algn="l" defTabSz="3686861" rtl="0" eaLnBrk="1" latinLnBrk="0" hangingPunct="1">
                <a:defRPr sz="7258" kern="1200">
                  <a:solidFill>
                    <a:schemeClr val="lt1"/>
                  </a:solidFill>
                  <a:latin typeface="+mn-lt"/>
                  <a:ea typeface="+mn-ea"/>
                  <a:cs typeface="+mn-cs"/>
                </a:defRPr>
              </a:lvl9pPr>
            </a:lstStyle>
            <a:p>
              <a:pPr lvl="0">
                <a:spcBef>
                  <a:spcPts val="0"/>
                </a:spcBef>
                <a:spcAft>
                  <a:spcPts val="1286"/>
                </a:spcAft>
              </a:pPr>
              <a:r>
                <a:rPr lang="en-US" sz="4800" dirty="0" smtClean="0">
                  <a:solidFill>
                    <a:schemeClr val="bg1">
                      <a:lumMod val="50000"/>
                    </a:schemeClr>
                  </a:solidFill>
                  <a:latin typeface="Calibri" pitchFamily="34" charset="0"/>
                  <a:cs typeface="Calibri" panose="020F0502020204030204" pitchFamily="34" charset="0"/>
                </a:rPr>
                <a:t>Change</a:t>
              </a:r>
              <a:r>
                <a:rPr lang="en-US" sz="4800" baseline="0" dirty="0" smtClean="0">
                  <a:solidFill>
                    <a:schemeClr val="bg1">
                      <a:lumMod val="50000"/>
                    </a:schemeClr>
                  </a:solidFill>
                  <a:latin typeface="Calibri" pitchFamily="34" charset="0"/>
                  <a:cs typeface="Calibri" panose="020F0502020204030204" pitchFamily="34" charset="0"/>
                </a:rPr>
                <a:t> Color Theme</a:t>
              </a:r>
              <a:r>
                <a:rPr lang="en-US" sz="4800" dirty="0" smtClean="0">
                  <a:solidFill>
                    <a:schemeClr val="bg1">
                      <a:lumMod val="50000"/>
                    </a:schemeClr>
                  </a:solidFill>
                  <a:latin typeface="Calibri" pitchFamily="34" charset="0"/>
                  <a:cs typeface="Calibri" panose="020F0502020204030204" pitchFamily="34" charset="0"/>
                </a:rPr>
                <a:t>:</a:t>
              </a:r>
              <a:endParaRPr sz="4800" dirty="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r>
                <a:rPr lang="en-US" sz="3400" dirty="0" smtClean="0">
                  <a:solidFill>
                    <a:schemeClr val="bg1">
                      <a:lumMod val="50000"/>
                    </a:schemeClr>
                  </a:solidFill>
                  <a:latin typeface="Calibri" pitchFamily="34" charset="0"/>
                  <a:cs typeface="Calibri" panose="020F0502020204030204" pitchFamily="34" charset="0"/>
                </a:rPr>
                <a:t>This template is designed to use the built-in color themes in</a:t>
              </a:r>
              <a:r>
                <a:rPr lang="en-US" sz="3400" baseline="0" dirty="0" smtClean="0">
                  <a:solidFill>
                    <a:schemeClr val="bg1">
                      <a:lumMod val="50000"/>
                    </a:schemeClr>
                  </a:solidFill>
                  <a:latin typeface="Calibri" pitchFamily="34" charset="0"/>
                  <a:cs typeface="Calibri" panose="020F0502020204030204" pitchFamily="34" charset="0"/>
                </a:rPr>
                <a:t> the newer versions of PowerPoint.</a:t>
              </a:r>
            </a:p>
            <a:p>
              <a:pPr lvl="0">
                <a:spcBef>
                  <a:spcPts val="0"/>
                </a:spcBef>
                <a:spcAft>
                  <a:spcPts val="1286"/>
                </a:spcAft>
              </a:pPr>
              <a:r>
                <a:rPr lang="en-US" sz="3400" baseline="0" dirty="0" smtClean="0">
                  <a:solidFill>
                    <a:schemeClr val="bg1">
                      <a:lumMod val="50000"/>
                    </a:schemeClr>
                  </a:solidFill>
                  <a:latin typeface="Calibri" pitchFamily="34" charset="0"/>
                  <a:cs typeface="Calibri" panose="020F0502020204030204" pitchFamily="34" charset="0"/>
                </a:rPr>
                <a:t>To change the color theme, select the </a:t>
              </a:r>
              <a:r>
                <a:rPr lang="en-US" sz="3400" b="1" baseline="0" dirty="0" smtClean="0">
                  <a:solidFill>
                    <a:schemeClr val="bg1">
                      <a:lumMod val="50000"/>
                    </a:schemeClr>
                  </a:solidFill>
                  <a:latin typeface="Calibri" pitchFamily="34" charset="0"/>
                  <a:cs typeface="Calibri" panose="020F0502020204030204" pitchFamily="34" charset="0"/>
                </a:rPr>
                <a:t>Design</a:t>
              </a:r>
              <a:r>
                <a:rPr lang="en-US" sz="3400" baseline="0" dirty="0" smtClean="0">
                  <a:solidFill>
                    <a:schemeClr val="bg1">
                      <a:lumMod val="50000"/>
                    </a:schemeClr>
                  </a:solidFill>
                  <a:latin typeface="Calibri" pitchFamily="34" charset="0"/>
                  <a:cs typeface="Calibri" panose="020F0502020204030204" pitchFamily="34" charset="0"/>
                </a:rPr>
                <a:t> tab, then select the </a:t>
              </a:r>
              <a:r>
                <a:rPr lang="en-US" sz="3400" b="1" baseline="0" dirty="0" smtClean="0">
                  <a:solidFill>
                    <a:schemeClr val="bg1">
                      <a:lumMod val="50000"/>
                    </a:schemeClr>
                  </a:solidFill>
                  <a:latin typeface="Calibri" pitchFamily="34" charset="0"/>
                  <a:cs typeface="Calibri" panose="020F0502020204030204" pitchFamily="34" charset="0"/>
                </a:rPr>
                <a:t>Colors</a:t>
              </a:r>
              <a:r>
                <a:rPr lang="en-US" sz="3400" baseline="0" dirty="0" smtClean="0">
                  <a:solidFill>
                    <a:schemeClr val="bg1">
                      <a:lumMod val="50000"/>
                    </a:schemeClr>
                  </a:solidFill>
                  <a:latin typeface="Calibri" pitchFamily="34" charset="0"/>
                  <a:cs typeface="Calibri" panose="020F0502020204030204" pitchFamily="34" charset="0"/>
                </a:rPr>
                <a:t> drop-down list.</a:t>
              </a:r>
            </a:p>
            <a:p>
              <a:pPr lvl="0">
                <a:spcBef>
                  <a:spcPts val="0"/>
                </a:spcBef>
                <a:spcAft>
                  <a:spcPts val="1286"/>
                </a:spcAft>
              </a:pPr>
              <a:endParaRPr lang="en-US" sz="4800" baseline="0" dirty="0" smtClean="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400" baseline="0" dirty="0" smtClean="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400" baseline="0" dirty="0" smtClean="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400" baseline="0" dirty="0" smtClean="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400" baseline="0" dirty="0" smtClean="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400" baseline="0" dirty="0" smtClean="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400" baseline="0" dirty="0" smtClean="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endParaRPr lang="en-US" sz="3400" baseline="0" dirty="0" smtClean="0">
                <a:solidFill>
                  <a:schemeClr val="bg1">
                    <a:lumMod val="50000"/>
                  </a:schemeClr>
                </a:solidFill>
                <a:latin typeface="Calibri" pitchFamily="34" charset="0"/>
                <a:cs typeface="Calibri" panose="020F0502020204030204" pitchFamily="34" charset="0"/>
              </a:endParaRPr>
            </a:p>
            <a:p>
              <a:pPr lvl="0">
                <a:spcBef>
                  <a:spcPts val="0"/>
                </a:spcBef>
                <a:spcAft>
                  <a:spcPts val="1286"/>
                </a:spcAft>
              </a:pPr>
              <a:r>
                <a:rPr lang="en-US" sz="3400" baseline="0" dirty="0" smtClean="0">
                  <a:solidFill>
                    <a:schemeClr val="bg1">
                      <a:lumMod val="50000"/>
                    </a:schemeClr>
                  </a:solidFill>
                  <a:latin typeface="Calibri" pitchFamily="34" charset="0"/>
                  <a:cs typeface="Calibri" panose="020F0502020204030204" pitchFamily="34" charset="0"/>
                </a:rPr>
                <a:t>The default color theme for this template is “Office”, so you can always return to that after trying some of the alternatives.</a:t>
              </a:r>
            </a:p>
            <a:p>
              <a:pPr lvl="0">
                <a:spcBef>
                  <a:spcPts val="0"/>
                </a:spcBef>
                <a:spcAft>
                  <a:spcPts val="1286"/>
                </a:spcAft>
              </a:pPr>
              <a:r>
                <a:rPr lang="en-US" sz="4800" dirty="0" smtClean="0">
                  <a:solidFill>
                    <a:schemeClr val="bg1">
                      <a:lumMod val="50000"/>
                    </a:schemeClr>
                  </a:solidFill>
                  <a:latin typeface="Calibri" pitchFamily="34" charset="0"/>
                  <a:cs typeface="Calibri" panose="020F0502020204030204" pitchFamily="34" charset="0"/>
                </a:rPr>
                <a:t>Printing Your Poster:</a:t>
              </a:r>
            </a:p>
            <a:p>
              <a:pPr lvl="0">
                <a:spcBef>
                  <a:spcPts val="0"/>
                </a:spcBef>
                <a:spcAft>
                  <a:spcPts val="1286"/>
                </a:spcAft>
              </a:pPr>
              <a:r>
                <a:rPr lang="en-US" sz="3400" dirty="0" smtClean="0">
                  <a:solidFill>
                    <a:schemeClr val="bg1">
                      <a:lumMod val="50000"/>
                    </a:schemeClr>
                  </a:solidFill>
                  <a:latin typeface="Calibri" pitchFamily="34" charset="0"/>
                  <a:cs typeface="Calibri" panose="020F0502020204030204" pitchFamily="34" charset="0"/>
                </a:rPr>
                <a:t>Once your poster file is ready, visit</a:t>
              </a:r>
              <a:r>
                <a:rPr lang="en-US" sz="3400" baseline="0" dirty="0" smtClean="0">
                  <a:solidFill>
                    <a:schemeClr val="bg1">
                      <a:lumMod val="50000"/>
                    </a:schemeClr>
                  </a:solidFill>
                  <a:latin typeface="Calibri" pitchFamily="34" charset="0"/>
                  <a:cs typeface="Calibri" panose="020F0502020204030204" pitchFamily="34" charset="0"/>
                </a:rPr>
                <a:t> </a:t>
              </a:r>
              <a:r>
                <a:rPr lang="en-US" sz="3400" b="1" baseline="0" dirty="0" smtClean="0">
                  <a:solidFill>
                    <a:schemeClr val="bg1">
                      <a:lumMod val="50000"/>
                    </a:schemeClr>
                  </a:solidFill>
                  <a:latin typeface="Calibri" pitchFamily="34" charset="0"/>
                  <a:cs typeface="Calibri" panose="020F0502020204030204" pitchFamily="34" charset="0"/>
                </a:rPr>
                <a:t>www.genigraphics.com</a:t>
              </a:r>
              <a:r>
                <a:rPr lang="en-US" sz="3400" baseline="0" dirty="0" smtClean="0">
                  <a:solidFill>
                    <a:schemeClr val="bg1">
                      <a:lumMod val="50000"/>
                    </a:schemeClr>
                  </a:solidFill>
                  <a:latin typeface="Calibri" pitchFamily="34" charset="0"/>
                  <a:cs typeface="Calibri" panose="020F0502020204030204" pitchFamily="34" charset="0"/>
                </a:rPr>
                <a:t> to order a high-quality, affordable poster print. Every order receives a free design review and we can deliver as fast as next business day within the US and Canada. </a:t>
              </a:r>
            </a:p>
            <a:p>
              <a:pPr lvl="0">
                <a:spcBef>
                  <a:spcPts val="0"/>
                </a:spcBef>
                <a:spcAft>
                  <a:spcPts val="1286"/>
                </a:spcAft>
              </a:pPr>
              <a:r>
                <a:rPr lang="en-US" sz="3400" baseline="0" dirty="0" smtClean="0">
                  <a:solidFill>
                    <a:schemeClr val="bg1">
                      <a:lumMod val="50000"/>
                    </a:schemeClr>
                  </a:solidFill>
                  <a:latin typeface="Calibri" pitchFamily="34" charset="0"/>
                  <a:cs typeface="Calibri" panose="020F0502020204030204" pitchFamily="34" charset="0"/>
                </a:rPr>
                <a:t>Genigraphics® has been producing output from PowerPoint® longer than anyone in the industry; dating back to when we helped Microsoft® design the PowerPoint® software. </a:t>
              </a:r>
            </a:p>
            <a:p>
              <a:pPr lvl="0">
                <a:spcBef>
                  <a:spcPts val="0"/>
                </a:spcBef>
                <a:spcAft>
                  <a:spcPts val="0"/>
                </a:spcAft>
              </a:pPr>
              <a:endParaRPr lang="en-US" sz="3400" baseline="0" dirty="0" smtClean="0">
                <a:solidFill>
                  <a:schemeClr val="bg1">
                    <a:lumMod val="50000"/>
                  </a:schemeClr>
                </a:solidFill>
                <a:latin typeface="Calibri" pitchFamily="34" charset="0"/>
                <a:cs typeface="Calibri" panose="020F0502020204030204" pitchFamily="34" charset="0"/>
              </a:endParaRPr>
            </a:p>
            <a:p>
              <a:pPr lvl="0" algn="ctr">
                <a:spcBef>
                  <a:spcPts val="0"/>
                </a:spcBef>
                <a:spcAft>
                  <a:spcPts val="0"/>
                </a:spcAft>
              </a:pPr>
              <a:r>
                <a:rPr lang="en-US" sz="3400" baseline="0" dirty="0" smtClean="0">
                  <a:solidFill>
                    <a:schemeClr val="bg1">
                      <a:lumMod val="50000"/>
                    </a:schemeClr>
                  </a:solidFill>
                  <a:latin typeface="Calibri" pitchFamily="34" charset="0"/>
                  <a:cs typeface="Calibri" panose="020F0502020204030204" pitchFamily="34" charset="0"/>
                </a:rPr>
                <a:t>US and Canada:  1-800-790-4001</a:t>
              </a:r>
              <a:br>
                <a:rPr lang="en-US" sz="3400" baseline="0" dirty="0" smtClean="0">
                  <a:solidFill>
                    <a:schemeClr val="bg1">
                      <a:lumMod val="50000"/>
                    </a:schemeClr>
                  </a:solidFill>
                  <a:latin typeface="Calibri" pitchFamily="34" charset="0"/>
                  <a:cs typeface="Calibri" panose="020F0502020204030204" pitchFamily="34" charset="0"/>
                </a:rPr>
              </a:br>
              <a:r>
                <a:rPr lang="en-US" sz="3400" baseline="0" dirty="0" smtClean="0">
                  <a:solidFill>
                    <a:schemeClr val="bg1">
                      <a:lumMod val="50000"/>
                    </a:schemeClr>
                  </a:solidFill>
                  <a:latin typeface="Calibri" pitchFamily="34" charset="0"/>
                  <a:cs typeface="Calibri" panose="020F0502020204030204" pitchFamily="34" charset="0"/>
                </a:rPr>
                <a:t>Email: info@genigraphics.com</a:t>
              </a:r>
            </a:p>
            <a:p>
              <a:pPr lvl="0" algn="ctr">
                <a:spcBef>
                  <a:spcPts val="0"/>
                </a:spcBef>
                <a:spcAft>
                  <a:spcPts val="0"/>
                </a:spcAft>
              </a:pPr>
              <a:r>
                <a:rPr lang="en-US" sz="2400" dirty="0" smtClean="0">
                  <a:solidFill>
                    <a:schemeClr val="bg1">
                      <a:lumMod val="50000"/>
                    </a:schemeClr>
                  </a:solidFill>
                  <a:latin typeface="Calibri" pitchFamily="34" charset="0"/>
                  <a:cs typeface="Calibri" panose="020F0502020204030204" pitchFamily="34" charset="0"/>
                </a:rPr>
                <a:t/>
              </a:r>
              <a:br>
                <a:rPr lang="en-US" sz="2400" dirty="0" smtClean="0">
                  <a:solidFill>
                    <a:schemeClr val="bg1">
                      <a:lumMod val="50000"/>
                    </a:schemeClr>
                  </a:solidFill>
                  <a:latin typeface="Calibri" pitchFamily="34" charset="0"/>
                  <a:cs typeface="Calibri" panose="020F0502020204030204" pitchFamily="34" charset="0"/>
                </a:rPr>
              </a:br>
              <a:r>
                <a:rPr lang="en-US" sz="2400" dirty="0" smtClean="0">
                  <a:solidFill>
                    <a:schemeClr val="bg1">
                      <a:lumMod val="50000"/>
                    </a:schemeClr>
                  </a:solidFill>
                  <a:latin typeface="Calibri" pitchFamily="34" charset="0"/>
                  <a:cs typeface="Calibri" panose="020F0502020204030204" pitchFamily="34" charset="0"/>
                </a:rPr>
                <a:t>[This sidebar area does not print.]</a:t>
              </a:r>
            </a:p>
          </p:txBody>
        </p:sp>
        <p:pic>
          <p:nvPicPr>
            <p:cNvPr id="14" name="Pictur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4281342" y="9260274"/>
              <a:ext cx="11904515" cy="10246926"/>
            </a:xfrm>
            <a:prstGeom prst="rect">
              <a:avLst/>
            </a:prstGeom>
          </p:spPr>
        </p:pic>
      </p:grpSp>
    </p:spTree>
    <p:extLst>
      <p:ext uri="{BB962C8B-B14F-4D97-AF65-F5344CB8AC3E}">
        <p14:creationId xmlns:p14="http://schemas.microsoft.com/office/powerpoint/2010/main" val="3812944807"/>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85D6BDF-9D0E-4E2B-85B8-D8F4790360C9}" type="datetimeFigureOut">
              <a:rPr lang="en-US" smtClean="0"/>
              <a:t>3/19/15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2931665100"/>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878842"/>
            <a:ext cx="29626560" cy="3657600"/>
          </a:xfrm>
          <a:prstGeom prst="rect">
            <a:avLst/>
          </a:prstGeom>
        </p:spPr>
        <p:txBody>
          <a:bodyPr vert="horz" lIns="234362" tIns="117172" rIns="234362" bIns="117172"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645920" y="5120654"/>
            <a:ext cx="29626560" cy="14483082"/>
          </a:xfrm>
          <a:prstGeom prst="rect">
            <a:avLst/>
          </a:prstGeom>
        </p:spPr>
        <p:txBody>
          <a:bodyPr vert="horz" lIns="234362" tIns="117172" rIns="234362" bIns="117172"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1645920" y="20340331"/>
            <a:ext cx="7680960" cy="1168400"/>
          </a:xfrm>
          <a:prstGeom prst="rect">
            <a:avLst/>
          </a:prstGeom>
        </p:spPr>
        <p:txBody>
          <a:bodyPr vert="horz" lIns="234362" tIns="117172" rIns="234362" bIns="117172" rtlCol="0" anchor="ctr"/>
          <a:lstStyle>
            <a:lvl1pPr algn="l">
              <a:defRPr sz="3100">
                <a:solidFill>
                  <a:schemeClr val="tx1">
                    <a:tint val="75000"/>
                  </a:schemeClr>
                </a:solidFill>
              </a:defRPr>
            </a:lvl1pPr>
          </a:lstStyle>
          <a:p>
            <a:fld id="{985D6BDF-9D0E-4E2B-85B8-D8F4790360C9}" type="datetimeFigureOut">
              <a:rPr lang="en-US" smtClean="0"/>
              <a:t>3/19/15</a:t>
            </a:fld>
            <a:endParaRPr lang="en-US" dirty="0"/>
          </a:p>
        </p:txBody>
      </p:sp>
      <p:sp>
        <p:nvSpPr>
          <p:cNvPr id="5" name="Footer Placeholder 4"/>
          <p:cNvSpPr>
            <a:spLocks noGrp="1"/>
          </p:cNvSpPr>
          <p:nvPr>
            <p:ph type="ftr" sz="quarter" idx="3"/>
          </p:nvPr>
        </p:nvSpPr>
        <p:spPr>
          <a:xfrm>
            <a:off x="11247120" y="20340331"/>
            <a:ext cx="10424160" cy="1168400"/>
          </a:xfrm>
          <a:prstGeom prst="rect">
            <a:avLst/>
          </a:prstGeom>
        </p:spPr>
        <p:txBody>
          <a:bodyPr vert="horz" lIns="234362" tIns="117172" rIns="234362" bIns="117172" rtlCol="0" anchor="ctr"/>
          <a:lstStyle>
            <a:lvl1pPr algn="ctr">
              <a:defRPr sz="31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591520" y="20340331"/>
            <a:ext cx="7680960" cy="1168400"/>
          </a:xfrm>
          <a:prstGeom prst="rect">
            <a:avLst/>
          </a:prstGeom>
        </p:spPr>
        <p:txBody>
          <a:bodyPr vert="horz" lIns="234362" tIns="117172" rIns="234362" bIns="117172" rtlCol="0" anchor="ctr"/>
          <a:lstStyle>
            <a:lvl1pPr algn="r">
              <a:defRPr sz="3100">
                <a:solidFill>
                  <a:schemeClr val="tx1">
                    <a:tint val="75000"/>
                  </a:schemeClr>
                </a:solidFill>
              </a:defRPr>
            </a:lvl1pPr>
          </a:lstStyle>
          <a:p>
            <a:fld id="{FBB075EA-769C-4ECD-B48E-D6FCDC24F876}" type="slidenum">
              <a:rPr lang="en-US" smtClean="0"/>
              <a:t>‹#›</a:t>
            </a:fld>
            <a:endParaRPr lang="en-US" dirty="0"/>
          </a:p>
        </p:txBody>
      </p:sp>
    </p:spTree>
    <p:extLst>
      <p:ext uri="{BB962C8B-B14F-4D97-AF65-F5344CB8AC3E}">
        <p14:creationId xmlns:p14="http://schemas.microsoft.com/office/powerpoint/2010/main" val="72322184"/>
      </p:ext>
    </p:extLst>
  </p:cSld>
  <p:clrMap bg1="lt1" tx1="dk1" bg2="lt2" tx2="dk2" accent1="accent1" accent2="accent2" accent3="accent3" accent4="accent4" accent5="accent5" accent6="accent6" hlink="hlink" folHlink="folHlink"/>
  <p:sldLayoutIdLst>
    <p:sldLayoutId id="2147483649" r:id="rId1"/>
    <p:sldLayoutId id="2147483650" r:id="rId2"/>
  </p:sldLayoutIdLst>
  <p:timing>
    <p:tnLst>
      <p:par>
        <p:cTn xmlns:p14="http://schemas.microsoft.com/office/powerpoint/2010/main" id="1" dur="indefinite" restart="never" nodeType="tmRoot"/>
      </p:par>
    </p:tnLst>
  </p:timing>
  <p:txStyles>
    <p:titleStyle>
      <a:lvl1pPr algn="ctr" defTabSz="2343582" rtl="0" eaLnBrk="1" latinLnBrk="0" hangingPunct="1">
        <a:spcBef>
          <a:spcPct val="0"/>
        </a:spcBef>
        <a:buNone/>
        <a:defRPr sz="4100" kern="1200">
          <a:solidFill>
            <a:schemeClr val="tx1"/>
          </a:solidFill>
          <a:latin typeface="+mj-lt"/>
          <a:ea typeface="+mj-ea"/>
          <a:cs typeface="+mj-cs"/>
        </a:defRPr>
      </a:lvl1pPr>
    </p:titleStyle>
    <p:bodyStyle>
      <a:lvl1pPr marL="244116" indent="-244116" algn="l" defTabSz="2343582" rtl="0" eaLnBrk="1" latinLnBrk="0" hangingPunct="1">
        <a:spcBef>
          <a:spcPct val="20000"/>
        </a:spcBef>
        <a:buFont typeface="Arial" pitchFamily="34" charset="0"/>
        <a:buChar char="•"/>
        <a:defRPr sz="2100" kern="1200">
          <a:solidFill>
            <a:schemeClr val="tx1"/>
          </a:solidFill>
          <a:latin typeface="+mn-lt"/>
          <a:ea typeface="+mn-ea"/>
          <a:cs typeface="+mn-cs"/>
        </a:defRPr>
      </a:lvl1pPr>
      <a:lvl2pPr marL="488260" indent="-244116" algn="l" defTabSz="2343582" rtl="0" eaLnBrk="1" latinLnBrk="0" hangingPunct="1">
        <a:spcBef>
          <a:spcPct val="20000"/>
        </a:spcBef>
        <a:buFont typeface="Arial" pitchFamily="34" charset="0"/>
        <a:buChar char="–"/>
        <a:defRPr sz="2100" kern="1200">
          <a:solidFill>
            <a:schemeClr val="tx1"/>
          </a:solidFill>
          <a:latin typeface="+mn-lt"/>
          <a:ea typeface="+mn-ea"/>
          <a:cs typeface="+mn-cs"/>
        </a:defRPr>
      </a:lvl2pPr>
      <a:lvl3pPr marL="732376" indent="-244116" algn="l" defTabSz="2343582" rtl="0" eaLnBrk="1" latinLnBrk="0" hangingPunct="1">
        <a:spcBef>
          <a:spcPct val="20000"/>
        </a:spcBef>
        <a:buFont typeface="Arial" pitchFamily="34" charset="0"/>
        <a:buChar char="•"/>
        <a:defRPr sz="2100" kern="1200">
          <a:solidFill>
            <a:schemeClr val="tx1"/>
          </a:solidFill>
          <a:latin typeface="+mn-lt"/>
          <a:ea typeface="+mn-ea"/>
          <a:cs typeface="+mn-cs"/>
        </a:defRPr>
      </a:lvl3pPr>
      <a:lvl4pPr marL="976499" indent="-244116" algn="l" defTabSz="2343582" rtl="0" eaLnBrk="1" latinLnBrk="0" hangingPunct="1">
        <a:spcBef>
          <a:spcPct val="20000"/>
        </a:spcBef>
        <a:buFont typeface="Arial" pitchFamily="34" charset="0"/>
        <a:buChar char="–"/>
        <a:defRPr sz="2100" kern="1200">
          <a:solidFill>
            <a:schemeClr val="tx1"/>
          </a:solidFill>
          <a:latin typeface="+mn-lt"/>
          <a:ea typeface="+mn-ea"/>
          <a:cs typeface="+mn-cs"/>
        </a:defRPr>
      </a:lvl4pPr>
      <a:lvl5pPr marL="1220615" indent="-244116" algn="l" defTabSz="2343582" rtl="0" eaLnBrk="1" latinLnBrk="0" hangingPunct="1">
        <a:spcBef>
          <a:spcPct val="20000"/>
        </a:spcBef>
        <a:buFont typeface="Arial" pitchFamily="34" charset="0"/>
        <a:buChar char="»"/>
        <a:defRPr sz="2100" kern="1200">
          <a:solidFill>
            <a:schemeClr val="tx1"/>
          </a:solidFill>
          <a:latin typeface="+mn-lt"/>
          <a:ea typeface="+mn-ea"/>
          <a:cs typeface="+mn-cs"/>
        </a:defRPr>
      </a:lvl5pPr>
      <a:lvl6pPr marL="6444850" indent="-585890" algn="l" defTabSz="2343582" rtl="0" eaLnBrk="1" latinLnBrk="0" hangingPunct="1">
        <a:spcBef>
          <a:spcPct val="20000"/>
        </a:spcBef>
        <a:buFont typeface="Arial" pitchFamily="34" charset="0"/>
        <a:buChar char="•"/>
        <a:defRPr sz="5100" kern="1200">
          <a:solidFill>
            <a:schemeClr val="tx1"/>
          </a:solidFill>
          <a:latin typeface="+mn-lt"/>
          <a:ea typeface="+mn-ea"/>
          <a:cs typeface="+mn-cs"/>
        </a:defRPr>
      </a:lvl6pPr>
      <a:lvl7pPr marL="7616646" indent="-585890" algn="l" defTabSz="2343582" rtl="0" eaLnBrk="1" latinLnBrk="0" hangingPunct="1">
        <a:spcBef>
          <a:spcPct val="20000"/>
        </a:spcBef>
        <a:buFont typeface="Arial" pitchFamily="34" charset="0"/>
        <a:buChar char="•"/>
        <a:defRPr sz="5100" kern="1200">
          <a:solidFill>
            <a:schemeClr val="tx1"/>
          </a:solidFill>
          <a:latin typeface="+mn-lt"/>
          <a:ea typeface="+mn-ea"/>
          <a:cs typeface="+mn-cs"/>
        </a:defRPr>
      </a:lvl7pPr>
      <a:lvl8pPr marL="8788432" indent="-585890" algn="l" defTabSz="2343582" rtl="0" eaLnBrk="1" latinLnBrk="0" hangingPunct="1">
        <a:spcBef>
          <a:spcPct val="20000"/>
        </a:spcBef>
        <a:buFont typeface="Arial" pitchFamily="34" charset="0"/>
        <a:buChar char="•"/>
        <a:defRPr sz="5100" kern="1200">
          <a:solidFill>
            <a:schemeClr val="tx1"/>
          </a:solidFill>
          <a:latin typeface="+mn-lt"/>
          <a:ea typeface="+mn-ea"/>
          <a:cs typeface="+mn-cs"/>
        </a:defRPr>
      </a:lvl8pPr>
      <a:lvl9pPr marL="9960218" indent="-585890" algn="l" defTabSz="2343582" rtl="0" eaLnBrk="1" latinLnBrk="0" hangingPunct="1">
        <a:spcBef>
          <a:spcPct val="20000"/>
        </a:spcBef>
        <a:buFont typeface="Arial" pitchFamily="34" charset="0"/>
        <a:buChar char="•"/>
        <a:defRPr sz="5100" kern="1200">
          <a:solidFill>
            <a:schemeClr val="tx1"/>
          </a:solidFill>
          <a:latin typeface="+mn-lt"/>
          <a:ea typeface="+mn-ea"/>
          <a:cs typeface="+mn-cs"/>
        </a:defRPr>
      </a:lvl9pPr>
    </p:bodyStyle>
    <p:otherStyle>
      <a:defPPr>
        <a:defRPr lang="en-US"/>
      </a:defPPr>
      <a:lvl1pPr marL="0" algn="l" defTabSz="2343582" rtl="0" eaLnBrk="1" latinLnBrk="0" hangingPunct="1">
        <a:defRPr sz="4500" kern="1200">
          <a:solidFill>
            <a:schemeClr val="tx1"/>
          </a:solidFill>
          <a:latin typeface="+mn-lt"/>
          <a:ea typeface="+mn-ea"/>
          <a:cs typeface="+mn-cs"/>
        </a:defRPr>
      </a:lvl1pPr>
      <a:lvl2pPr marL="1171796" algn="l" defTabSz="2343582" rtl="0" eaLnBrk="1" latinLnBrk="0" hangingPunct="1">
        <a:defRPr sz="4500" kern="1200">
          <a:solidFill>
            <a:schemeClr val="tx1"/>
          </a:solidFill>
          <a:latin typeface="+mn-lt"/>
          <a:ea typeface="+mn-ea"/>
          <a:cs typeface="+mn-cs"/>
        </a:defRPr>
      </a:lvl2pPr>
      <a:lvl3pPr marL="2343582" algn="l" defTabSz="2343582" rtl="0" eaLnBrk="1" latinLnBrk="0" hangingPunct="1">
        <a:defRPr sz="4500" kern="1200">
          <a:solidFill>
            <a:schemeClr val="tx1"/>
          </a:solidFill>
          <a:latin typeface="+mn-lt"/>
          <a:ea typeface="+mn-ea"/>
          <a:cs typeface="+mn-cs"/>
        </a:defRPr>
      </a:lvl3pPr>
      <a:lvl4pPr marL="3515378" algn="l" defTabSz="2343582" rtl="0" eaLnBrk="1" latinLnBrk="0" hangingPunct="1">
        <a:defRPr sz="4500" kern="1200">
          <a:solidFill>
            <a:schemeClr val="tx1"/>
          </a:solidFill>
          <a:latin typeface="+mn-lt"/>
          <a:ea typeface="+mn-ea"/>
          <a:cs typeface="+mn-cs"/>
        </a:defRPr>
      </a:lvl4pPr>
      <a:lvl5pPr marL="4687164" algn="l" defTabSz="2343582" rtl="0" eaLnBrk="1" latinLnBrk="0" hangingPunct="1">
        <a:defRPr sz="4500" kern="1200">
          <a:solidFill>
            <a:schemeClr val="tx1"/>
          </a:solidFill>
          <a:latin typeface="+mn-lt"/>
          <a:ea typeface="+mn-ea"/>
          <a:cs typeface="+mn-cs"/>
        </a:defRPr>
      </a:lvl5pPr>
      <a:lvl6pPr marL="5858950" algn="l" defTabSz="2343582" rtl="0" eaLnBrk="1" latinLnBrk="0" hangingPunct="1">
        <a:defRPr sz="4500" kern="1200">
          <a:solidFill>
            <a:schemeClr val="tx1"/>
          </a:solidFill>
          <a:latin typeface="+mn-lt"/>
          <a:ea typeface="+mn-ea"/>
          <a:cs typeface="+mn-cs"/>
        </a:defRPr>
      </a:lvl6pPr>
      <a:lvl7pPr marL="7030736" algn="l" defTabSz="2343582" rtl="0" eaLnBrk="1" latinLnBrk="0" hangingPunct="1">
        <a:defRPr sz="4500" kern="1200">
          <a:solidFill>
            <a:schemeClr val="tx1"/>
          </a:solidFill>
          <a:latin typeface="+mn-lt"/>
          <a:ea typeface="+mn-ea"/>
          <a:cs typeface="+mn-cs"/>
        </a:defRPr>
      </a:lvl7pPr>
      <a:lvl8pPr marL="8202539" algn="l" defTabSz="2343582" rtl="0" eaLnBrk="1" latinLnBrk="0" hangingPunct="1">
        <a:defRPr sz="4500" kern="1200">
          <a:solidFill>
            <a:schemeClr val="tx1"/>
          </a:solidFill>
          <a:latin typeface="+mn-lt"/>
          <a:ea typeface="+mn-ea"/>
          <a:cs typeface="+mn-cs"/>
        </a:defRPr>
      </a:lvl8pPr>
      <a:lvl9pPr marL="9374328" algn="l" defTabSz="2343582" rtl="0" eaLnBrk="1" latinLnBrk="0" hangingPunct="1">
        <a:defRPr sz="4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png"/><Relationship Id="rId5" Type="http://schemas.openxmlformats.org/officeDocument/2006/relationships/image" Target="../media/image6.jpg"/><Relationship Id="rId6" Type="http://schemas.openxmlformats.org/officeDocument/2006/relationships/image" Target="../media/image7.png"/><Relationship Id="rId7"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22"/>
          <p:cNvSpPr txBox="1">
            <a:spLocks noChangeArrowheads="1"/>
          </p:cNvSpPr>
          <p:nvPr/>
        </p:nvSpPr>
        <p:spPr bwMode="auto">
          <a:xfrm>
            <a:off x="4114800" y="185409"/>
            <a:ext cx="24688800" cy="1600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7654" tIns="244116" rIns="97654" bIns="244116" anchor="ctr" anchorCtr="0">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7200" b="1" dirty="0">
                <a:solidFill>
                  <a:schemeClr val="accent3">
                    <a:lumMod val="20000"/>
                    <a:lumOff val="80000"/>
                  </a:schemeClr>
                </a:solidFill>
                <a:latin typeface="+mn-lt"/>
              </a:rPr>
              <a:t>Swarm Robotics</a:t>
            </a:r>
          </a:p>
        </p:txBody>
      </p:sp>
      <p:sp>
        <p:nvSpPr>
          <p:cNvPr id="5" name="Text Box 123"/>
          <p:cNvSpPr txBox="1">
            <a:spLocks noChangeArrowheads="1"/>
          </p:cNvSpPr>
          <p:nvPr/>
        </p:nvSpPr>
        <p:spPr bwMode="auto">
          <a:xfrm>
            <a:off x="4114800" y="1600201"/>
            <a:ext cx="24688800" cy="11430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7654" tIns="97654" rIns="97654" bIns="97654" anchor="ctr" anchorCtr="0"/>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2700" dirty="0" err="1">
                <a:solidFill>
                  <a:schemeClr val="accent3">
                    <a:lumMod val="20000"/>
                    <a:lumOff val="80000"/>
                  </a:schemeClr>
                </a:solidFill>
                <a:latin typeface="+mn-lt"/>
              </a:rPr>
              <a:t>Zhi</a:t>
            </a:r>
            <a:r>
              <a:rPr lang="en-US" sz="2700" dirty="0">
                <a:solidFill>
                  <a:schemeClr val="accent3">
                    <a:lumMod val="20000"/>
                    <a:lumOff val="80000"/>
                  </a:schemeClr>
                </a:solidFill>
                <a:latin typeface="+mn-lt"/>
              </a:rPr>
              <a:t> Xing, </a:t>
            </a:r>
            <a:r>
              <a:rPr lang="en-US" sz="2700" dirty="0" err="1">
                <a:solidFill>
                  <a:schemeClr val="accent3">
                    <a:lumMod val="20000"/>
                    <a:lumOff val="80000"/>
                  </a:schemeClr>
                </a:solidFill>
                <a:latin typeface="+mn-lt"/>
              </a:rPr>
              <a:t>Gajendranath</a:t>
            </a:r>
            <a:r>
              <a:rPr lang="en-US" sz="2700" dirty="0">
                <a:solidFill>
                  <a:schemeClr val="accent3">
                    <a:lumMod val="20000"/>
                    <a:lumOff val="80000"/>
                  </a:schemeClr>
                </a:solidFill>
                <a:latin typeface="+mn-lt"/>
              </a:rPr>
              <a:t> </a:t>
            </a:r>
            <a:r>
              <a:rPr lang="en-US" sz="2700" dirty="0" err="1">
                <a:solidFill>
                  <a:schemeClr val="accent3">
                    <a:lumMod val="20000"/>
                    <a:lumOff val="80000"/>
                  </a:schemeClr>
                </a:solidFill>
                <a:latin typeface="+mn-lt"/>
              </a:rPr>
              <a:t>Gaurav</a:t>
            </a:r>
            <a:r>
              <a:rPr lang="en-US" sz="2700" dirty="0">
                <a:solidFill>
                  <a:schemeClr val="accent3">
                    <a:lumMod val="20000"/>
                    <a:lumOff val="80000"/>
                  </a:schemeClr>
                </a:solidFill>
                <a:latin typeface="+mn-lt"/>
              </a:rPr>
              <a:t> Roy </a:t>
            </a:r>
            <a:r>
              <a:rPr lang="en-US" sz="2700">
                <a:solidFill>
                  <a:schemeClr val="accent3">
                    <a:lumMod val="20000"/>
                    <a:lumOff val="80000"/>
                  </a:schemeClr>
                </a:solidFill>
                <a:latin typeface="+mn-lt"/>
              </a:rPr>
              <a:t>Puli </a:t>
            </a:r>
            <a:endParaRPr lang="en-US" sz="2700" baseline="30000" dirty="0">
              <a:solidFill>
                <a:schemeClr val="accent3">
                  <a:lumMod val="20000"/>
                  <a:lumOff val="80000"/>
                </a:schemeClr>
              </a:solidFill>
              <a:latin typeface="+mn-lt"/>
            </a:endParaRPr>
          </a:p>
          <a:p>
            <a:pPr algn="ctr" eaLnBrk="1" hangingPunct="1"/>
            <a:r>
              <a:rPr lang="en-US" sz="2700" dirty="0">
                <a:solidFill>
                  <a:schemeClr val="accent3">
                    <a:lumMod val="20000"/>
                    <a:lumOff val="80000"/>
                  </a:schemeClr>
                </a:solidFill>
                <a:latin typeface="+mn-lt"/>
              </a:rPr>
              <a:t>Syracuse University</a:t>
            </a:r>
          </a:p>
        </p:txBody>
      </p:sp>
      <p:sp>
        <p:nvSpPr>
          <p:cNvPr id="24" name="TextBox 23"/>
          <p:cNvSpPr txBox="1"/>
          <p:nvPr/>
        </p:nvSpPr>
        <p:spPr>
          <a:xfrm>
            <a:off x="1280176" y="20025384"/>
            <a:ext cx="1971506" cy="1341946"/>
          </a:xfrm>
          <a:prstGeom prst="rect">
            <a:avLst/>
          </a:prstGeom>
          <a:solidFill>
            <a:schemeClr val="accent1">
              <a:lumMod val="40000"/>
              <a:lumOff val="60000"/>
            </a:schemeClr>
          </a:solidFill>
        </p:spPr>
        <p:txBody>
          <a:bodyPr wrap="none" lIns="48825" tIns="24404" rIns="48825" bIns="24404" rtlCol="0">
            <a:spAutoFit/>
          </a:bodyPr>
          <a:lstStyle/>
          <a:p>
            <a:r>
              <a:rPr lang="en-US" sz="2100" dirty="0" err="1"/>
              <a:t>Zhi</a:t>
            </a:r>
            <a:r>
              <a:rPr lang="en-US" sz="2100" dirty="0"/>
              <a:t> Xing</a:t>
            </a:r>
          </a:p>
          <a:p>
            <a:r>
              <a:rPr lang="en-US" sz="2100" dirty="0"/>
              <a:t>zxing01@syr.edu</a:t>
            </a:r>
          </a:p>
          <a:p>
            <a:endParaRPr lang="en-US" sz="2100" dirty="0"/>
          </a:p>
          <a:p>
            <a:endParaRPr lang="en-US" sz="2100" dirty="0"/>
          </a:p>
        </p:txBody>
      </p:sp>
      <p:sp>
        <p:nvSpPr>
          <p:cNvPr id="25" name="TextBox 24"/>
          <p:cNvSpPr txBox="1"/>
          <p:nvPr/>
        </p:nvSpPr>
        <p:spPr>
          <a:xfrm>
            <a:off x="1280162" y="19431034"/>
            <a:ext cx="1532909" cy="526338"/>
          </a:xfrm>
          <a:prstGeom prst="rect">
            <a:avLst/>
          </a:prstGeom>
          <a:noFill/>
        </p:spPr>
        <p:txBody>
          <a:bodyPr wrap="none" lIns="48825" tIns="24404" rIns="48825" bIns="24404" rtlCol="0">
            <a:spAutoFit/>
          </a:bodyPr>
          <a:lstStyle/>
          <a:p>
            <a:r>
              <a:rPr lang="en-US" sz="3100" b="1" dirty="0"/>
              <a:t>Contacts</a:t>
            </a:r>
          </a:p>
        </p:txBody>
      </p:sp>
      <p:sp>
        <p:nvSpPr>
          <p:cNvPr id="10" name="Text Box 189"/>
          <p:cNvSpPr txBox="1">
            <a:spLocks noChangeArrowheads="1"/>
          </p:cNvSpPr>
          <p:nvPr/>
        </p:nvSpPr>
        <p:spPr bwMode="auto">
          <a:xfrm>
            <a:off x="1097280" y="3657619"/>
            <a:ext cx="9875520" cy="2782538"/>
          </a:xfrm>
          <a:prstGeom prst="rect">
            <a:avLst/>
          </a:prstGeom>
          <a:solidFill>
            <a:schemeClr val="bg1"/>
          </a:solidFill>
          <a:ln w="12700">
            <a:solidFill>
              <a:schemeClr val="accent1">
                <a:lumMod val="75000"/>
              </a:schemeClr>
            </a:solidFill>
          </a:ln>
          <a:effectLst/>
        </p:spPr>
        <p:txBody>
          <a:bodyPr lIns="97654" tIns="97654" rIns="97654" bIns="97654">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2100" dirty="0">
                <a:latin typeface="+mn-lt"/>
              </a:rPr>
              <a:t>We’re working on robot swarm foraging, where a swarm of robots find and transport “food” using local communication and coordination without any kind of centralized control. The algorithm we’re using dynamically assigns one of two roles to a robot: an explorer or a guider. The guiders, called beacons, broadcasts signals and the explorers, or walkers, explore and world and follow the signals. We have successfully simulated the algorithm in Gazebo robotics simulator, designed and manufactured a robot prototype, named </a:t>
            </a:r>
            <a:r>
              <a:rPr lang="en-US" sz="2100" dirty="0" err="1">
                <a:latin typeface="+mn-lt"/>
              </a:rPr>
              <a:t>Antz</a:t>
            </a:r>
            <a:r>
              <a:rPr lang="en-US" sz="2100" dirty="0">
                <a:latin typeface="+mn-lt"/>
              </a:rPr>
              <a:t>, for swarm robotics applications such as foraging, and developed software packages for </a:t>
            </a:r>
            <a:r>
              <a:rPr lang="en-US" sz="2100" dirty="0" err="1">
                <a:latin typeface="+mn-lt"/>
              </a:rPr>
              <a:t>Antz</a:t>
            </a:r>
            <a:r>
              <a:rPr lang="en-US" sz="2100" dirty="0">
                <a:latin typeface="+mn-lt"/>
              </a:rPr>
              <a:t>. </a:t>
            </a:r>
          </a:p>
        </p:txBody>
      </p:sp>
      <p:sp>
        <p:nvSpPr>
          <p:cNvPr id="32" name="Rectangle 31"/>
          <p:cNvSpPr/>
          <p:nvPr/>
        </p:nvSpPr>
        <p:spPr>
          <a:xfrm>
            <a:off x="1097280" y="3200411"/>
            <a:ext cx="9875520" cy="457200"/>
          </a:xfrm>
          <a:prstGeom prst="rect">
            <a:avLst/>
          </a:prstGeom>
          <a:solidFill>
            <a:schemeClr val="accent1">
              <a:lumMod val="7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lIns="48825" tIns="24404" rIns="48825" bIns="24404" rtlCol="0" anchor="ctr"/>
          <a:lstStyle/>
          <a:p>
            <a:pPr algn="ctr"/>
            <a:r>
              <a:rPr lang="en-US" sz="3100" b="1" dirty="0">
                <a:solidFill>
                  <a:schemeClr val="accent3">
                    <a:lumMod val="20000"/>
                    <a:lumOff val="80000"/>
                  </a:schemeClr>
                </a:solidFill>
                <a:latin typeface="+mj-lt"/>
              </a:rPr>
              <a:t>Abstract</a:t>
            </a:r>
          </a:p>
        </p:txBody>
      </p:sp>
      <p:sp>
        <p:nvSpPr>
          <p:cNvPr id="15" name="Text Box 194"/>
          <p:cNvSpPr txBox="1">
            <a:spLocks noChangeArrowheads="1"/>
          </p:cNvSpPr>
          <p:nvPr/>
        </p:nvSpPr>
        <p:spPr bwMode="auto">
          <a:xfrm>
            <a:off x="22021800" y="3657597"/>
            <a:ext cx="9875520" cy="7630020"/>
          </a:xfrm>
          <a:prstGeom prst="rect">
            <a:avLst/>
          </a:prstGeom>
          <a:solidFill>
            <a:schemeClr val="bg1"/>
          </a:solidFill>
          <a:ln w="12700">
            <a:solidFill>
              <a:schemeClr val="accent1">
                <a:lumMod val="75000"/>
              </a:schemeClr>
            </a:solidFill>
          </a:ln>
          <a:effectLst/>
        </p:spPr>
        <p:txBody>
          <a:bodyPr lIns="97654" tIns="97654" rIns="97654" bIns="97654">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2100" dirty="0">
                <a:latin typeface="Calibri" pitchFamily="34" charset="0"/>
              </a:rPr>
              <a:t>The hardware for the robot is kept as simple as possible so as to make it robust and for the most cost effective solution. </a:t>
            </a:r>
          </a:p>
          <a:p>
            <a:pPr eaLnBrk="1" hangingPunct="1"/>
            <a:endParaRPr lang="en-US" sz="2100" dirty="0">
              <a:latin typeface="Calibri" pitchFamily="34" charset="0"/>
            </a:endParaRPr>
          </a:p>
          <a:p>
            <a:pPr eaLnBrk="1" hangingPunct="1"/>
            <a:r>
              <a:rPr lang="en-US" sz="2100" dirty="0">
                <a:latin typeface="Calibri" pitchFamily="34" charset="0"/>
              </a:rPr>
              <a:t>It consists of the following parts:</a:t>
            </a:r>
          </a:p>
          <a:p>
            <a:pPr marL="456522" indent="-456522" eaLnBrk="1" hangingPunct="1">
              <a:buAutoNum type="arabicParenBoth"/>
            </a:pPr>
            <a:r>
              <a:rPr lang="en-US" sz="2100" dirty="0" err="1">
                <a:latin typeface="Calibri" pitchFamily="34" charset="0"/>
              </a:rPr>
              <a:t>Arduino</a:t>
            </a:r>
            <a:r>
              <a:rPr lang="en-US" sz="2100" dirty="0">
                <a:latin typeface="Calibri" pitchFamily="34" charset="0"/>
              </a:rPr>
              <a:t> Mega (Running the AtMega2560 </a:t>
            </a:r>
            <a:r>
              <a:rPr lang="en-US" sz="2100" dirty="0" err="1">
                <a:latin typeface="Calibri" pitchFamily="34" charset="0"/>
              </a:rPr>
              <a:t>uC</a:t>
            </a:r>
            <a:r>
              <a:rPr lang="en-US" sz="2100" dirty="0">
                <a:latin typeface="Calibri" pitchFamily="34" charset="0"/>
              </a:rPr>
              <a:t>)</a:t>
            </a:r>
          </a:p>
          <a:p>
            <a:pPr marL="456522" indent="-456522" eaLnBrk="1" hangingPunct="1">
              <a:buAutoNum type="arabicParenBoth"/>
            </a:pPr>
            <a:r>
              <a:rPr lang="en-US" sz="2100" dirty="0" err="1">
                <a:latin typeface="Calibri" pitchFamily="34" charset="0"/>
              </a:rPr>
              <a:t>Pololu</a:t>
            </a:r>
            <a:r>
              <a:rPr lang="en-US" sz="2100" dirty="0">
                <a:latin typeface="Calibri" pitchFamily="34" charset="0"/>
              </a:rPr>
              <a:t> Motor driver()</a:t>
            </a:r>
          </a:p>
          <a:p>
            <a:pPr marL="456522" indent="-456522" eaLnBrk="1" hangingPunct="1">
              <a:buAutoNum type="arabicParenBoth"/>
            </a:pPr>
            <a:r>
              <a:rPr lang="en-US" sz="2100" dirty="0">
                <a:latin typeface="Calibri" pitchFamily="34" charset="0"/>
              </a:rPr>
              <a:t>Two individually controlled wheels and a freewheel in the front.</a:t>
            </a:r>
          </a:p>
          <a:p>
            <a:pPr marL="456522" indent="-456522" eaLnBrk="1" hangingPunct="1">
              <a:buAutoNum type="arabicParenBoth"/>
            </a:pPr>
            <a:r>
              <a:rPr lang="en-US" sz="2100" dirty="0">
                <a:latin typeface="Calibri" pitchFamily="34" charset="0"/>
              </a:rPr>
              <a:t>A PCB in the shape of an annular ring that houses all the emitters and receiver and all other circuitry.</a:t>
            </a:r>
          </a:p>
          <a:p>
            <a:pPr marL="456522" indent="-456522" eaLnBrk="1" hangingPunct="1">
              <a:buAutoNum type="arabicParenBoth"/>
            </a:pPr>
            <a:r>
              <a:rPr lang="en-US" sz="2100" dirty="0">
                <a:latin typeface="Calibri" pitchFamily="34" charset="0"/>
              </a:rPr>
              <a:t>A 7-segemnt display and four LED's that displays the value of the signal it is receiving or the value it is sending which makes it easier to debug during experiments.</a:t>
            </a:r>
          </a:p>
          <a:p>
            <a:pPr marL="456522" indent="-456522" eaLnBrk="1" hangingPunct="1">
              <a:buAutoNum type="arabicParenBoth"/>
            </a:pPr>
            <a:r>
              <a:rPr lang="en-US" sz="2100" dirty="0">
                <a:latin typeface="Calibri" pitchFamily="34" charset="0"/>
              </a:rPr>
              <a:t>The receivers(TSOP34156) are the ones normally found in TV receiver's and operate at 56 KHz frequency. The inbuilt circuit used in the receiver eliminates all other IR frequencies and accepts only 56KHz and converts the signal into a digital signal of 0 and 1, the component being passive high and active low.</a:t>
            </a:r>
          </a:p>
          <a:p>
            <a:pPr marL="456522" indent="-456522" eaLnBrk="1" hangingPunct="1">
              <a:buAutoNum type="arabicParenBoth"/>
            </a:pPr>
            <a:r>
              <a:rPr lang="en-US" sz="2100" dirty="0">
                <a:latin typeface="Calibri" pitchFamily="34" charset="0"/>
              </a:rPr>
              <a:t>For transmission of the IR signals, high power IR LEDs are used whose angle of incidence is 50 degrees and forward current of 100mA.</a:t>
            </a:r>
          </a:p>
          <a:p>
            <a:pPr marL="456522" indent="-456522" eaLnBrk="1" hangingPunct="1">
              <a:buAutoNum type="arabicParenBoth"/>
            </a:pPr>
            <a:r>
              <a:rPr lang="en-US" sz="2100" dirty="0">
                <a:latin typeface="Calibri" pitchFamily="34" charset="0"/>
              </a:rPr>
              <a:t>IR obstacle sensor in the front of the robot is placed on a servo which enables it to rotate 180 degrees and scan the environment around the robot for any oncoming obstacles. This sensor can detect an obstacle anywhere in between 4-30 cm. </a:t>
            </a:r>
          </a:p>
          <a:p>
            <a:pPr eaLnBrk="1" hangingPunct="1"/>
            <a:endParaRPr lang="en-US" sz="2100" dirty="0">
              <a:latin typeface="Calibri" pitchFamily="34" charset="0"/>
            </a:endParaRPr>
          </a:p>
          <a:p>
            <a:pPr eaLnBrk="1" hangingPunct="1"/>
            <a:r>
              <a:rPr lang="en-US" sz="2100" dirty="0">
                <a:latin typeface="Calibri" pitchFamily="34" charset="0"/>
              </a:rPr>
              <a:t>Given below is a high level datasheet representing all the components and how they are connected in the robot.</a:t>
            </a:r>
          </a:p>
        </p:txBody>
      </p:sp>
      <p:sp>
        <p:nvSpPr>
          <p:cNvPr id="33" name="Rectangle 32"/>
          <p:cNvSpPr/>
          <p:nvPr/>
        </p:nvSpPr>
        <p:spPr>
          <a:xfrm>
            <a:off x="1097280" y="6616363"/>
            <a:ext cx="9875520" cy="457200"/>
          </a:xfrm>
          <a:prstGeom prst="rect">
            <a:avLst/>
          </a:prstGeom>
          <a:solidFill>
            <a:schemeClr val="accent1">
              <a:lumMod val="7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lIns="48825" tIns="24404" rIns="48825" bIns="24404" rtlCol="0" anchor="ctr"/>
          <a:lstStyle/>
          <a:p>
            <a:pPr algn="ctr"/>
            <a:r>
              <a:rPr lang="en-US" sz="3100" b="1" dirty="0">
                <a:solidFill>
                  <a:schemeClr val="accent3">
                    <a:lumMod val="20000"/>
                    <a:lumOff val="80000"/>
                  </a:schemeClr>
                </a:solidFill>
                <a:latin typeface="+mj-lt"/>
              </a:rPr>
              <a:t>Introduction</a:t>
            </a:r>
          </a:p>
        </p:txBody>
      </p:sp>
      <p:sp>
        <p:nvSpPr>
          <p:cNvPr id="13" name="Text Box 192"/>
          <p:cNvSpPr txBox="1">
            <a:spLocks noChangeArrowheads="1"/>
          </p:cNvSpPr>
          <p:nvPr/>
        </p:nvSpPr>
        <p:spPr bwMode="auto">
          <a:xfrm>
            <a:off x="11521440" y="3657619"/>
            <a:ext cx="9875520" cy="7630020"/>
          </a:xfrm>
          <a:prstGeom prst="rect">
            <a:avLst/>
          </a:prstGeom>
          <a:solidFill>
            <a:schemeClr val="bg1"/>
          </a:solidFill>
          <a:ln w="12700">
            <a:solidFill>
              <a:schemeClr val="accent1">
                <a:lumMod val="75000"/>
              </a:schemeClr>
            </a:solidFill>
          </a:ln>
          <a:effectLst/>
        </p:spPr>
        <p:txBody>
          <a:bodyPr lIns="97654" tIns="97654" rIns="97654" bIns="97654">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2100" dirty="0">
                <a:latin typeface="+mn-lt"/>
              </a:rPr>
              <a:t>The goal of foraging is for the robots to find the food source(s) in the world and bring foods back to the nest. In the algorithm we’re implementing, each robots can take up one of two roles: walker or beacon. </a:t>
            </a:r>
          </a:p>
          <a:p>
            <a:pPr eaLnBrk="1" hangingPunct="1"/>
            <a:endParaRPr lang="en-US" sz="2100" dirty="0">
              <a:latin typeface="+mn-lt"/>
            </a:endParaRPr>
          </a:p>
          <a:p>
            <a:pPr eaLnBrk="1" hangingPunct="1"/>
            <a:r>
              <a:rPr lang="en-US" sz="2100" dirty="0">
                <a:latin typeface="+mn-lt"/>
              </a:rPr>
              <a:t>A beacon is stationary. It stores a nest cardinality and a food cardinality, and broadcasts these two values. It also receives broadcastings from neighboring beacons, and sets its own cardinalities to the received minimum cardinality value plus one. The beacon next to the nest has nest cardinality 0 and the beacon next to the food source has food cardinality 0. Effectively, beacons and targets (nest and food source) form a network, and the cardinalities of a beacon are gradient values indicating the distance of the beacon to the targets.</a:t>
            </a:r>
          </a:p>
          <a:p>
            <a:pPr eaLnBrk="1" hangingPunct="1"/>
            <a:endParaRPr lang="en-US" sz="2100" dirty="0">
              <a:latin typeface="+mn-lt"/>
            </a:endParaRPr>
          </a:p>
          <a:p>
            <a:pPr eaLnBrk="1" hangingPunct="1"/>
            <a:r>
              <a:rPr lang="en-US" sz="2100" dirty="0">
                <a:latin typeface="+mn-lt"/>
              </a:rPr>
              <a:t>An example of such a beacon network is shown in Figure 1. In this network,</a:t>
            </a:r>
          </a:p>
          <a:p>
            <a:pPr eaLnBrk="1" hangingPunct="1"/>
            <a:r>
              <a:rPr lang="en-US" sz="2100" dirty="0">
                <a:latin typeface="+mn-lt"/>
              </a:rPr>
              <a:t>nodes are beacons and an edge between two beacons indicates they’re within communication radius of each other. The values in a node are (nest cardinality, food cardinality) of the beacon. The cardinalities of beacon </a:t>
            </a:r>
            <a:r>
              <a:rPr lang="en-US" sz="2100" i="1" dirty="0" err="1">
                <a:latin typeface="+mn-lt"/>
              </a:rPr>
              <a:t>i</a:t>
            </a:r>
            <a:r>
              <a:rPr lang="en-US" sz="2100" dirty="0">
                <a:latin typeface="+mn-lt"/>
              </a:rPr>
              <a:t> are (3,4) because the minimum nest cardinality it receives is 2, which is from beacon </a:t>
            </a:r>
            <a:r>
              <a:rPr lang="en-US" sz="2100" i="1" dirty="0">
                <a:latin typeface="+mn-lt"/>
              </a:rPr>
              <a:t>j</a:t>
            </a:r>
            <a:r>
              <a:rPr lang="en-US" sz="2100" baseline="-25000" dirty="0">
                <a:latin typeface="+mn-lt"/>
              </a:rPr>
              <a:t>3</a:t>
            </a:r>
            <a:r>
              <a:rPr lang="en-US" sz="2100" dirty="0">
                <a:latin typeface="+mn-lt"/>
              </a:rPr>
              <a:t>, and the minimum food cardinality it receives is 3, which is from beacon </a:t>
            </a:r>
            <a:r>
              <a:rPr lang="en-US" sz="2100" i="1" dirty="0">
                <a:latin typeface="+mn-lt"/>
              </a:rPr>
              <a:t>j</a:t>
            </a:r>
            <a:r>
              <a:rPr lang="en-US" sz="2100" baseline="-25000" dirty="0">
                <a:latin typeface="+mn-lt"/>
              </a:rPr>
              <a:t>2</a:t>
            </a:r>
            <a:r>
              <a:rPr lang="en-US" sz="2100" dirty="0">
                <a:latin typeface="+mn-lt"/>
              </a:rPr>
              <a:t>.</a:t>
            </a:r>
          </a:p>
          <a:p>
            <a:pPr eaLnBrk="1" hangingPunct="1"/>
            <a:endParaRPr lang="en-US" sz="2100" dirty="0">
              <a:latin typeface="+mn-lt"/>
            </a:endParaRPr>
          </a:p>
          <a:p>
            <a:pPr eaLnBrk="1" hangingPunct="1"/>
            <a:r>
              <a:rPr lang="en-US" sz="2100" dirty="0">
                <a:latin typeface="+mn-lt"/>
              </a:rPr>
              <a:t>A walker is mobile. It doesn’t send out any data, but receives the broadcastings from beacons and follows the minimum values to reach a target. For example, if a walker is going towards the food, it will compare all the food cardinalities it receives from the beacons in its vicinity and go towards the one sending the minimum value.</a:t>
            </a:r>
          </a:p>
        </p:txBody>
      </p:sp>
      <p:sp>
        <p:nvSpPr>
          <p:cNvPr id="34" name="Rectangle 33"/>
          <p:cNvSpPr/>
          <p:nvPr/>
        </p:nvSpPr>
        <p:spPr>
          <a:xfrm>
            <a:off x="11521440" y="3200411"/>
            <a:ext cx="9875520" cy="457200"/>
          </a:xfrm>
          <a:prstGeom prst="rect">
            <a:avLst/>
          </a:prstGeom>
          <a:solidFill>
            <a:schemeClr val="accent1">
              <a:lumMod val="7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lIns="48825" tIns="24404" rIns="48825" bIns="24404" rtlCol="0" anchor="ctr"/>
          <a:lstStyle/>
          <a:p>
            <a:pPr algn="ctr"/>
            <a:r>
              <a:rPr lang="en-US" sz="3100" b="1" dirty="0">
                <a:solidFill>
                  <a:schemeClr val="accent3">
                    <a:lumMod val="20000"/>
                    <a:lumOff val="80000"/>
                  </a:schemeClr>
                </a:solidFill>
              </a:rPr>
              <a:t>Foraging Algorithm</a:t>
            </a:r>
          </a:p>
        </p:txBody>
      </p:sp>
      <p:sp>
        <p:nvSpPr>
          <p:cNvPr id="11" name="Text Box 190"/>
          <p:cNvSpPr txBox="1">
            <a:spLocks noChangeArrowheads="1"/>
          </p:cNvSpPr>
          <p:nvPr/>
        </p:nvSpPr>
        <p:spPr bwMode="auto">
          <a:xfrm>
            <a:off x="1097280" y="7073561"/>
            <a:ext cx="9875520" cy="6337359"/>
          </a:xfrm>
          <a:prstGeom prst="rect">
            <a:avLst/>
          </a:prstGeom>
          <a:solidFill>
            <a:schemeClr val="bg1"/>
          </a:solidFill>
          <a:ln w="12700">
            <a:solidFill>
              <a:schemeClr val="accent1">
                <a:lumMod val="75000"/>
              </a:schemeClr>
            </a:solidFill>
          </a:ln>
          <a:effectLst/>
        </p:spPr>
        <p:txBody>
          <a:bodyPr lIns="97654" tIns="97654" rIns="97654" bIns="97654">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2100" dirty="0">
                <a:latin typeface="+mn-lt"/>
              </a:rPr>
              <a:t>In swarm robotics, a large number--perhaps thousands--of robots must cooperate to achieve common goals. The key challenges are scalability and robustness in the absence of centralized controls. </a:t>
            </a:r>
          </a:p>
          <a:p>
            <a:pPr eaLnBrk="1" hangingPunct="1"/>
            <a:endParaRPr lang="en-US" sz="2100" dirty="0">
              <a:latin typeface="+mn-lt"/>
            </a:endParaRPr>
          </a:p>
          <a:p>
            <a:pPr eaLnBrk="1" hangingPunct="1"/>
            <a:r>
              <a:rPr lang="en-US" sz="2100" dirty="0">
                <a:latin typeface="+mn-lt"/>
              </a:rPr>
              <a:t>Many swarm robotics researchers use the foraging problem as a test bed for new algorithms. Foraging problems can represent a variety of problems including search and rescue. In this problem, robots must find locations of “food” without any previous knowledge or a centralized control. </a:t>
            </a:r>
          </a:p>
          <a:p>
            <a:pPr eaLnBrk="1" hangingPunct="1"/>
            <a:endParaRPr lang="en-US" sz="2100" dirty="0">
              <a:latin typeface="+mn-lt"/>
            </a:endParaRPr>
          </a:p>
          <a:p>
            <a:pPr eaLnBrk="1" hangingPunct="1"/>
            <a:r>
              <a:rPr lang="en-US" sz="2100" dirty="0">
                <a:latin typeface="+mn-lt"/>
              </a:rPr>
              <a:t>Our approach uses completely distributed and autonomous robots that can dynamically assume useful roles, either being explorers or guiders, by utilizing their local information only. Because our solution is completely distributed and localized, it is expected to scale out very well even with an extremely large number of robots. </a:t>
            </a:r>
          </a:p>
          <a:p>
            <a:pPr eaLnBrk="1" hangingPunct="1"/>
            <a:endParaRPr lang="en-US" sz="2100" dirty="0">
              <a:latin typeface="+mn-lt"/>
            </a:endParaRPr>
          </a:p>
          <a:p>
            <a:pPr eaLnBrk="1" hangingPunct="1"/>
            <a:r>
              <a:rPr lang="en-US" sz="2100" dirty="0">
                <a:latin typeface="+mn-lt"/>
              </a:rPr>
              <a:t>We also developed a robot hardware prototype that can be used for general swarm robot research. The hardware utilizes the </a:t>
            </a:r>
            <a:r>
              <a:rPr lang="en-US" sz="2100" dirty="0" err="1">
                <a:latin typeface="+mn-lt"/>
              </a:rPr>
              <a:t>Arduino</a:t>
            </a:r>
            <a:r>
              <a:rPr lang="en-US" sz="2100" dirty="0">
                <a:latin typeface="+mn-lt"/>
              </a:rPr>
              <a:t> Mega 2560 board and infrared emitters and receivers for communication and obstacle detection. The key difficulty of designing the robot is the communication protocol, which currently is implemented as a state machine running as Interrupt Service Routines.</a:t>
            </a:r>
          </a:p>
        </p:txBody>
      </p:sp>
      <p:sp>
        <p:nvSpPr>
          <p:cNvPr id="45" name="Rectangle 44"/>
          <p:cNvSpPr/>
          <p:nvPr/>
        </p:nvSpPr>
        <p:spPr>
          <a:xfrm>
            <a:off x="22021800" y="3200400"/>
            <a:ext cx="9875520" cy="457200"/>
          </a:xfrm>
          <a:prstGeom prst="rect">
            <a:avLst/>
          </a:prstGeom>
          <a:solidFill>
            <a:schemeClr val="accent1">
              <a:lumMod val="7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lIns="48825" tIns="24404" rIns="48825" bIns="24404" rtlCol="0" anchor="ctr"/>
          <a:lstStyle/>
          <a:p>
            <a:pPr algn="ctr"/>
            <a:r>
              <a:rPr lang="en-US" sz="3100" b="1" dirty="0">
                <a:solidFill>
                  <a:schemeClr val="accent3">
                    <a:lumMod val="20000"/>
                    <a:lumOff val="80000"/>
                  </a:schemeClr>
                </a:solidFill>
              </a:rPr>
              <a:t>Hardware</a:t>
            </a:r>
          </a:p>
        </p:txBody>
      </p:sp>
      <p:sp>
        <p:nvSpPr>
          <p:cNvPr id="51" name="Text Box 180"/>
          <p:cNvSpPr txBox="1">
            <a:spLocks noChangeArrowheads="1"/>
          </p:cNvSpPr>
          <p:nvPr/>
        </p:nvSpPr>
        <p:spPr bwMode="auto">
          <a:xfrm>
            <a:off x="2286000" y="18364200"/>
            <a:ext cx="2542895" cy="3108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8825" tIns="24404" rIns="48825" bIns="24404">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eaLnBrk="1" hangingPunct="1"/>
            <a:r>
              <a:rPr lang="en-US" sz="1700" b="1" dirty="0">
                <a:latin typeface="Calibri" pitchFamily="34" charset="0"/>
              </a:rPr>
              <a:t>Figure 1.</a:t>
            </a:r>
            <a:r>
              <a:rPr lang="en-US" sz="1700" dirty="0">
                <a:latin typeface="Calibri" pitchFamily="34" charset="0"/>
              </a:rPr>
              <a:t> A beacon network</a:t>
            </a:r>
          </a:p>
        </p:txBody>
      </p:sp>
      <p:sp>
        <p:nvSpPr>
          <p:cNvPr id="38" name="TextBox 37"/>
          <p:cNvSpPr txBox="1"/>
          <p:nvPr/>
        </p:nvSpPr>
        <p:spPr>
          <a:xfrm>
            <a:off x="3505209" y="19964427"/>
            <a:ext cx="3385880" cy="695615"/>
          </a:xfrm>
          <a:prstGeom prst="rect">
            <a:avLst/>
          </a:prstGeom>
          <a:solidFill>
            <a:schemeClr val="accent1">
              <a:lumMod val="40000"/>
              <a:lumOff val="60000"/>
            </a:schemeClr>
          </a:solidFill>
        </p:spPr>
        <p:txBody>
          <a:bodyPr wrap="none" lIns="48825" tIns="24404" rIns="48825" bIns="24404" rtlCol="0">
            <a:spAutoFit/>
          </a:bodyPr>
          <a:lstStyle/>
          <a:p>
            <a:r>
              <a:rPr lang="en-US" sz="2100" dirty="0" err="1"/>
              <a:t>Gajendranath</a:t>
            </a:r>
            <a:r>
              <a:rPr lang="en-US" sz="2100" dirty="0"/>
              <a:t> </a:t>
            </a:r>
            <a:r>
              <a:rPr lang="en-US" sz="2100" dirty="0" err="1"/>
              <a:t>Gaurav</a:t>
            </a:r>
            <a:r>
              <a:rPr lang="en-US" sz="2100" dirty="0"/>
              <a:t> Roy </a:t>
            </a:r>
            <a:r>
              <a:rPr lang="en-US" sz="2100" dirty="0" err="1"/>
              <a:t>Puli</a:t>
            </a:r>
            <a:endParaRPr lang="en-US" sz="2100" dirty="0"/>
          </a:p>
          <a:p>
            <a:r>
              <a:rPr lang="en-US" sz="2100" dirty="0" err="1"/>
              <a:t>gpuli@syr.edu</a:t>
            </a:r>
            <a:endParaRPr lang="en-US" sz="2100" dirty="0"/>
          </a:p>
        </p:txBody>
      </p:sp>
      <p:sp>
        <p:nvSpPr>
          <p:cNvPr id="39" name="Text Box 192"/>
          <p:cNvSpPr txBox="1">
            <a:spLocks noChangeArrowheads="1"/>
          </p:cNvSpPr>
          <p:nvPr/>
        </p:nvSpPr>
        <p:spPr bwMode="auto">
          <a:xfrm>
            <a:off x="11506200" y="11963397"/>
            <a:ext cx="9875520" cy="2459373"/>
          </a:xfrm>
          <a:prstGeom prst="rect">
            <a:avLst/>
          </a:prstGeom>
          <a:solidFill>
            <a:schemeClr val="bg1"/>
          </a:solidFill>
          <a:ln w="12700">
            <a:solidFill>
              <a:schemeClr val="accent1">
                <a:lumMod val="75000"/>
              </a:schemeClr>
            </a:solidFill>
          </a:ln>
          <a:effectLst/>
        </p:spPr>
        <p:txBody>
          <a:bodyPr lIns="97654" tIns="97654" rIns="97654" bIns="97654">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2100" dirty="0">
                <a:latin typeface="Calibri" pitchFamily="34" charset="0"/>
              </a:rPr>
              <a:t>We implemented the algorithm in Gazebo, a open-source robotic simulator with Open Dynamic Engine (ODE). We chose Gazebo because it can better reflect problems such as collision and congestion. Figure 2 is a picture the simulation after the food source has been located. The blue square is the nest, the green square is the food source, red circles are walkers going towards food, yellow circles are walkers going towards nest, and blue/green circles are beacons. The blueness and greenness indicate a beacon’s distance to nest and food source. </a:t>
            </a:r>
          </a:p>
        </p:txBody>
      </p:sp>
      <p:sp>
        <p:nvSpPr>
          <p:cNvPr id="40" name="Rectangle 39"/>
          <p:cNvSpPr/>
          <p:nvPr/>
        </p:nvSpPr>
        <p:spPr>
          <a:xfrm>
            <a:off x="11506200" y="11506200"/>
            <a:ext cx="9875520" cy="457200"/>
          </a:xfrm>
          <a:prstGeom prst="rect">
            <a:avLst/>
          </a:prstGeom>
          <a:solidFill>
            <a:schemeClr val="accent1">
              <a:lumMod val="7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lIns="48825" tIns="24404" rIns="48825" bIns="24404" rtlCol="0" anchor="ctr"/>
          <a:lstStyle/>
          <a:p>
            <a:pPr algn="ctr"/>
            <a:r>
              <a:rPr lang="en-US" sz="3100" b="1" dirty="0">
                <a:solidFill>
                  <a:schemeClr val="accent3">
                    <a:lumMod val="20000"/>
                    <a:lumOff val="80000"/>
                  </a:schemeClr>
                </a:solidFill>
              </a:rPr>
              <a:t>Simulation</a:t>
            </a:r>
          </a:p>
        </p:txBody>
      </p:sp>
      <p:pic>
        <p:nvPicPr>
          <p:cNvPr id="7" name="Picture 6" descr="beacon-network.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3868400"/>
            <a:ext cx="4724430" cy="3543320"/>
          </a:xfrm>
          <a:prstGeom prst="rect">
            <a:avLst/>
          </a:prstGeom>
        </p:spPr>
      </p:pic>
      <p:pic>
        <p:nvPicPr>
          <p:cNvPr id="8" name="Picture 7" descr="simulation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9800" y="13716000"/>
            <a:ext cx="4897365" cy="4249027"/>
          </a:xfrm>
          <a:prstGeom prst="rect">
            <a:avLst/>
          </a:prstGeom>
        </p:spPr>
      </p:pic>
      <p:sp>
        <p:nvSpPr>
          <p:cNvPr id="41" name="Text Box 180"/>
          <p:cNvSpPr txBox="1">
            <a:spLocks noChangeArrowheads="1"/>
          </p:cNvSpPr>
          <p:nvPr/>
        </p:nvSpPr>
        <p:spPr bwMode="auto">
          <a:xfrm>
            <a:off x="7162800" y="18364200"/>
            <a:ext cx="2571849" cy="3108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8825" tIns="24404" rIns="48825" bIns="24404">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eaLnBrk="1" hangingPunct="1"/>
            <a:r>
              <a:rPr lang="en-US" sz="1700" b="1" dirty="0">
                <a:latin typeface="Calibri" pitchFamily="34" charset="0"/>
              </a:rPr>
              <a:t>Figure 2.</a:t>
            </a:r>
            <a:r>
              <a:rPr lang="en-US" sz="1700" dirty="0">
                <a:latin typeface="Calibri" pitchFamily="34" charset="0"/>
              </a:rPr>
              <a:t> Gazebo simulation</a:t>
            </a:r>
          </a:p>
        </p:txBody>
      </p:sp>
      <p:pic>
        <p:nvPicPr>
          <p:cNvPr id="2" name="Picture 1" descr="ecs_logo.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279600" y="19507200"/>
            <a:ext cx="4495799" cy="2087558"/>
          </a:xfrm>
          <a:prstGeom prst="rect">
            <a:avLst/>
          </a:prstGeom>
        </p:spPr>
      </p:pic>
      <p:pic>
        <p:nvPicPr>
          <p:cNvPr id="3" name="Picture 2" descr="HWdataflow.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021800" y="11811000"/>
            <a:ext cx="9809018" cy="4495800"/>
          </a:xfrm>
          <a:prstGeom prst="rect">
            <a:avLst/>
          </a:prstGeom>
        </p:spPr>
      </p:pic>
      <p:sp>
        <p:nvSpPr>
          <p:cNvPr id="23" name="Text Box 180"/>
          <p:cNvSpPr txBox="1">
            <a:spLocks noChangeArrowheads="1"/>
          </p:cNvSpPr>
          <p:nvPr/>
        </p:nvSpPr>
        <p:spPr bwMode="auto">
          <a:xfrm>
            <a:off x="25374600" y="16459200"/>
            <a:ext cx="3806662" cy="3108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8825" tIns="24404" rIns="48825" bIns="24404">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eaLnBrk="1" hangingPunct="1"/>
            <a:r>
              <a:rPr lang="en-US" sz="1700" b="1" dirty="0">
                <a:latin typeface="Calibri" pitchFamily="34" charset="0"/>
              </a:rPr>
              <a:t>Figure </a:t>
            </a:r>
            <a:r>
              <a:rPr lang="en-US" sz="1700" b="1" dirty="0" smtClean="0">
                <a:latin typeface="Calibri" pitchFamily="34" charset="0"/>
              </a:rPr>
              <a:t>4.</a:t>
            </a:r>
            <a:r>
              <a:rPr lang="en-US" sz="1700" dirty="0" smtClean="0">
                <a:latin typeface="Calibri" pitchFamily="34" charset="0"/>
              </a:rPr>
              <a:t> High-level overview of hardware</a:t>
            </a:r>
            <a:endParaRPr lang="en-US" sz="1700" dirty="0">
              <a:latin typeface="Calibri" pitchFamily="34" charset="0"/>
            </a:endParaRPr>
          </a:p>
        </p:txBody>
      </p:sp>
      <p:pic>
        <p:nvPicPr>
          <p:cNvPr id="9" name="Picture 8" descr="top.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266368" y="14859000"/>
            <a:ext cx="3583232" cy="2971800"/>
          </a:xfrm>
          <a:prstGeom prst="rect">
            <a:avLst/>
          </a:prstGeom>
        </p:spPr>
      </p:pic>
      <p:pic>
        <p:nvPicPr>
          <p:cNvPr id="12" name="Picture 11" descr="side.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383000" y="14859000"/>
            <a:ext cx="4343400" cy="2945921"/>
          </a:xfrm>
          <a:prstGeom prst="rect">
            <a:avLst/>
          </a:prstGeom>
        </p:spPr>
      </p:pic>
      <p:sp>
        <p:nvSpPr>
          <p:cNvPr id="27" name="Text Box 180"/>
          <p:cNvSpPr txBox="1">
            <a:spLocks noChangeArrowheads="1"/>
          </p:cNvSpPr>
          <p:nvPr/>
        </p:nvSpPr>
        <p:spPr bwMode="auto">
          <a:xfrm>
            <a:off x="14554200" y="18364200"/>
            <a:ext cx="3740626" cy="3108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48825" tIns="24404" rIns="48825" bIns="24404">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eaLnBrk="1" hangingPunct="1"/>
            <a:r>
              <a:rPr lang="en-US" sz="1700" b="1" dirty="0">
                <a:latin typeface="Calibri" pitchFamily="34" charset="0"/>
              </a:rPr>
              <a:t>Figure </a:t>
            </a:r>
            <a:r>
              <a:rPr lang="en-US" sz="1700" b="1" dirty="0" smtClean="0">
                <a:latin typeface="Calibri" pitchFamily="34" charset="0"/>
              </a:rPr>
              <a:t>3.</a:t>
            </a:r>
            <a:r>
              <a:rPr lang="en-US" sz="1700" dirty="0" smtClean="0">
                <a:latin typeface="Calibri" pitchFamily="34" charset="0"/>
              </a:rPr>
              <a:t> Top and side view of </a:t>
            </a:r>
            <a:r>
              <a:rPr lang="en-US" sz="1700" dirty="0" err="1" smtClean="0">
                <a:latin typeface="Calibri" pitchFamily="34" charset="0"/>
              </a:rPr>
              <a:t>Antz</a:t>
            </a:r>
            <a:r>
              <a:rPr lang="en-US" sz="1700" dirty="0">
                <a:latin typeface="Calibri" pitchFamily="34" charset="0"/>
              </a:rPr>
              <a:t> </a:t>
            </a:r>
            <a:r>
              <a:rPr lang="en-US" sz="1700" dirty="0" smtClean="0">
                <a:latin typeface="Calibri" pitchFamily="34" charset="0"/>
              </a:rPr>
              <a:t>robot</a:t>
            </a:r>
            <a:endParaRPr lang="en-US" sz="1700" dirty="0">
              <a:latin typeface="Calibri" pitchFamily="34" charset="0"/>
            </a:endParaRPr>
          </a:p>
        </p:txBody>
      </p:sp>
    </p:spTree>
    <p:extLst>
      <p:ext uri="{BB962C8B-B14F-4D97-AF65-F5344CB8AC3E}">
        <p14:creationId xmlns:p14="http://schemas.microsoft.com/office/powerpoint/2010/main" val="225125186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2976</TotalTime>
  <Words>1041</Words>
  <Application>Microsoft Macintosh PowerPoint</Application>
  <PresentationFormat>Custom</PresentationFormat>
  <Paragraphs>47</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Genigraphics LLC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Genigraphics Research Poster Template 24x36</dc:title>
  <dc:creator>Jay Larson</dc:creator>
  <dc:description>Quality poster printing
www.genigraphics.com
1-800-790-4001</dc:description>
  <cp:lastModifiedBy>Zhi Xing</cp:lastModifiedBy>
  <cp:revision>116</cp:revision>
  <cp:lastPrinted>2013-02-12T02:21:55Z</cp:lastPrinted>
  <dcterms:created xsi:type="dcterms:W3CDTF">2013-02-10T21:14:48Z</dcterms:created>
  <dcterms:modified xsi:type="dcterms:W3CDTF">2015-03-20T02:33:10Z</dcterms:modified>
</cp:coreProperties>
</file>

<file path=docProps/thumbnail.jpeg>
</file>